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4"/>
  </p:notesMasterIdLst>
  <p:sldIdLst>
    <p:sldId id="257" r:id="rId2"/>
    <p:sldId id="353" r:id="rId3"/>
    <p:sldId id="787" r:id="rId4"/>
    <p:sldId id="1101" r:id="rId5"/>
    <p:sldId id="917" r:id="rId6"/>
    <p:sldId id="916" r:id="rId7"/>
    <p:sldId id="1085" r:id="rId8"/>
    <p:sldId id="586" r:id="rId9"/>
    <p:sldId id="1053" r:id="rId10"/>
    <p:sldId id="332" r:id="rId11"/>
    <p:sldId id="431" r:id="rId12"/>
    <p:sldId id="567" r:id="rId13"/>
    <p:sldId id="701" r:id="rId14"/>
    <p:sldId id="279" r:id="rId15"/>
    <p:sldId id="742" r:id="rId16"/>
    <p:sldId id="789" r:id="rId17"/>
    <p:sldId id="739" r:id="rId18"/>
    <p:sldId id="941" r:id="rId19"/>
    <p:sldId id="899" r:id="rId20"/>
    <p:sldId id="589" r:id="rId21"/>
    <p:sldId id="700" r:id="rId22"/>
    <p:sldId id="901" r:id="rId23"/>
    <p:sldId id="1097" r:id="rId24"/>
    <p:sldId id="1046" r:id="rId25"/>
    <p:sldId id="971" r:id="rId26"/>
    <p:sldId id="834" r:id="rId27"/>
    <p:sldId id="848" r:id="rId28"/>
    <p:sldId id="662" r:id="rId29"/>
    <p:sldId id="740" r:id="rId30"/>
    <p:sldId id="1098" r:id="rId31"/>
    <p:sldId id="547" r:id="rId32"/>
    <p:sldId id="884" r:id="rId33"/>
    <p:sldId id="785" r:id="rId34"/>
    <p:sldId id="844" r:id="rId35"/>
    <p:sldId id="1099" r:id="rId36"/>
    <p:sldId id="1100" r:id="rId37"/>
    <p:sldId id="1052" r:id="rId38"/>
    <p:sldId id="673" r:id="rId39"/>
    <p:sldId id="274" r:id="rId40"/>
    <p:sldId id="1059" r:id="rId41"/>
    <p:sldId id="797" r:id="rId42"/>
    <p:sldId id="601"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6FFE8"/>
    <a:srgbClr val="BC1BA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868"/>
    <p:restoredTop sz="71384"/>
  </p:normalViewPr>
  <p:slideViewPr>
    <p:cSldViewPr snapToGrid="0" snapToObjects="1">
      <p:cViewPr varScale="1">
        <p:scale>
          <a:sx n="61" d="100"/>
          <a:sy n="61" d="100"/>
        </p:scale>
        <p:origin x="248" y="528"/>
      </p:cViewPr>
      <p:guideLst/>
    </p:cSldViewPr>
  </p:slideViewPr>
  <p:outlineViewPr>
    <p:cViewPr>
      <p:scale>
        <a:sx n="33" d="100"/>
        <a:sy n="33" d="100"/>
      </p:scale>
      <p:origin x="0" y="-5760"/>
    </p:cViewPr>
  </p:outlin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4AF0677-EC6B-5741-8CC4-AAD8A8691F73}" type="datetimeFigureOut">
              <a:rPr lang="en-US" smtClean="0"/>
              <a:t>4/20/21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E5CA23-7BDF-6B4B-8CA6-135DD2CDFAB4}" type="slidenum">
              <a:rPr lang="en-US" smtClean="0"/>
              <a:t>‹#›</a:t>
            </a:fld>
            <a:endParaRPr lang="en-US"/>
          </a:p>
        </p:txBody>
      </p:sp>
    </p:spTree>
    <p:extLst>
      <p:ext uri="{BB962C8B-B14F-4D97-AF65-F5344CB8AC3E}">
        <p14:creationId xmlns:p14="http://schemas.microsoft.com/office/powerpoint/2010/main" val="11145060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5E5CA23-7BDF-6B4B-8CA6-135DD2CDFAB4}" type="slidenum">
              <a:rPr lang="en-US" smtClean="0"/>
              <a:t>1</a:t>
            </a:fld>
            <a:endParaRPr lang="en-US"/>
          </a:p>
        </p:txBody>
      </p:sp>
    </p:spTree>
    <p:extLst>
      <p:ext uri="{BB962C8B-B14F-4D97-AF65-F5344CB8AC3E}">
        <p14:creationId xmlns:p14="http://schemas.microsoft.com/office/powerpoint/2010/main" val="13185380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D8ECA10-CA9D-4043-9DB9-1496BECCE1CE}" type="slidenum">
              <a:rPr lang="en-US" smtClean="0"/>
              <a:t>14</a:t>
            </a:fld>
            <a:endParaRPr lang="en-US"/>
          </a:p>
        </p:txBody>
      </p:sp>
    </p:spTree>
    <p:extLst>
      <p:ext uri="{BB962C8B-B14F-4D97-AF65-F5344CB8AC3E}">
        <p14:creationId xmlns:p14="http://schemas.microsoft.com/office/powerpoint/2010/main" val="29633297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5E5CA23-7BDF-6B4B-8CA6-135DD2CDFAB4}" type="slidenum">
              <a:rPr lang="en-US" smtClean="0"/>
              <a:t>15</a:t>
            </a:fld>
            <a:endParaRPr lang="en-US"/>
          </a:p>
        </p:txBody>
      </p:sp>
    </p:spTree>
    <p:extLst>
      <p:ext uri="{BB962C8B-B14F-4D97-AF65-F5344CB8AC3E}">
        <p14:creationId xmlns:p14="http://schemas.microsoft.com/office/powerpoint/2010/main" val="20651217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5E5CA23-7BDF-6B4B-8CA6-135DD2CDFAB4}" type="slidenum">
              <a:rPr lang="en-US" smtClean="0"/>
              <a:t>17</a:t>
            </a:fld>
            <a:endParaRPr lang="en-US"/>
          </a:p>
        </p:txBody>
      </p:sp>
    </p:spTree>
    <p:extLst>
      <p:ext uri="{BB962C8B-B14F-4D97-AF65-F5344CB8AC3E}">
        <p14:creationId xmlns:p14="http://schemas.microsoft.com/office/powerpoint/2010/main" val="23951747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2D8ECA10-CA9D-4043-9DB9-1496BECCE1CE}" type="slidenum">
              <a:rPr lang="en-US" smtClean="0"/>
              <a:t>18</a:t>
            </a:fld>
            <a:endParaRPr lang="en-US"/>
          </a:p>
        </p:txBody>
      </p:sp>
    </p:spTree>
    <p:extLst>
      <p:ext uri="{BB962C8B-B14F-4D97-AF65-F5344CB8AC3E}">
        <p14:creationId xmlns:p14="http://schemas.microsoft.com/office/powerpoint/2010/main" val="3379384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052708-12E3-F94E-AA43-4528E0251130}" type="slidenum">
              <a:rPr lang="en-US" smtClean="0"/>
              <a:t>21</a:t>
            </a:fld>
            <a:endParaRPr lang="en-US"/>
          </a:p>
        </p:txBody>
      </p:sp>
    </p:spTree>
    <p:extLst>
      <p:ext uri="{BB962C8B-B14F-4D97-AF65-F5344CB8AC3E}">
        <p14:creationId xmlns:p14="http://schemas.microsoft.com/office/powerpoint/2010/main" val="27285194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5E5CA23-7BDF-6B4B-8CA6-135DD2CDFAB4}" type="slidenum">
              <a:rPr lang="en-US" smtClean="0"/>
              <a:t>22</a:t>
            </a:fld>
            <a:endParaRPr lang="en-US"/>
          </a:p>
        </p:txBody>
      </p:sp>
    </p:spTree>
    <p:extLst>
      <p:ext uri="{BB962C8B-B14F-4D97-AF65-F5344CB8AC3E}">
        <p14:creationId xmlns:p14="http://schemas.microsoft.com/office/powerpoint/2010/main" val="38723214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052708-12E3-F94E-AA43-4528E0251130}" type="slidenum">
              <a:rPr lang="en-US" smtClean="0"/>
              <a:t>24</a:t>
            </a:fld>
            <a:endParaRPr lang="en-US"/>
          </a:p>
        </p:txBody>
      </p:sp>
    </p:spTree>
    <p:extLst>
      <p:ext uri="{BB962C8B-B14F-4D97-AF65-F5344CB8AC3E}">
        <p14:creationId xmlns:p14="http://schemas.microsoft.com/office/powerpoint/2010/main" val="40709815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FFFF00"/>
              </a:solidFill>
            </a:endParaRPr>
          </a:p>
        </p:txBody>
      </p:sp>
      <p:sp>
        <p:nvSpPr>
          <p:cNvPr id="4" name="Slide Number Placeholder 3"/>
          <p:cNvSpPr>
            <a:spLocks noGrp="1"/>
          </p:cNvSpPr>
          <p:nvPr>
            <p:ph type="sldNum" sz="quarter" idx="5"/>
          </p:nvPr>
        </p:nvSpPr>
        <p:spPr/>
        <p:txBody>
          <a:bodyPr/>
          <a:lstStyle/>
          <a:p>
            <a:fld id="{05E5CA23-7BDF-6B4B-8CA6-135DD2CDFAB4}" type="slidenum">
              <a:rPr lang="en-US" smtClean="0"/>
              <a:t>25</a:t>
            </a:fld>
            <a:endParaRPr lang="en-US"/>
          </a:p>
        </p:txBody>
      </p:sp>
    </p:spTree>
    <p:extLst>
      <p:ext uri="{BB962C8B-B14F-4D97-AF65-F5344CB8AC3E}">
        <p14:creationId xmlns:p14="http://schemas.microsoft.com/office/powerpoint/2010/main" val="22698167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052708-12E3-F94E-AA43-4528E0251130}" type="slidenum">
              <a:rPr lang="en-US" smtClean="0"/>
              <a:t>26</a:t>
            </a:fld>
            <a:endParaRPr lang="en-US"/>
          </a:p>
        </p:txBody>
      </p:sp>
    </p:spTree>
    <p:extLst>
      <p:ext uri="{BB962C8B-B14F-4D97-AF65-F5344CB8AC3E}">
        <p14:creationId xmlns:p14="http://schemas.microsoft.com/office/powerpoint/2010/main" val="24568907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5E5CA23-7BDF-6B4B-8CA6-135DD2CDFAB4}" type="slidenum">
              <a:rPr lang="en-US" smtClean="0"/>
              <a:t>29</a:t>
            </a:fld>
            <a:endParaRPr lang="en-US"/>
          </a:p>
        </p:txBody>
      </p:sp>
    </p:spTree>
    <p:extLst>
      <p:ext uri="{BB962C8B-B14F-4D97-AF65-F5344CB8AC3E}">
        <p14:creationId xmlns:p14="http://schemas.microsoft.com/office/powerpoint/2010/main" val="28112913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D8ECA10-CA9D-4043-9DB9-1496BECCE1CE}" type="slidenum">
              <a:rPr lang="en-US" smtClean="0"/>
              <a:t>2</a:t>
            </a:fld>
            <a:endParaRPr lang="en-US"/>
          </a:p>
        </p:txBody>
      </p:sp>
    </p:spTree>
    <p:extLst>
      <p:ext uri="{BB962C8B-B14F-4D97-AF65-F5344CB8AC3E}">
        <p14:creationId xmlns:p14="http://schemas.microsoft.com/office/powerpoint/2010/main" val="31357768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5E5CA23-7BDF-6B4B-8CA6-135DD2CDFAB4}" type="slidenum">
              <a:rPr lang="en-US" smtClean="0"/>
              <a:t>30</a:t>
            </a:fld>
            <a:endParaRPr lang="en-US"/>
          </a:p>
        </p:txBody>
      </p:sp>
    </p:spTree>
    <p:extLst>
      <p:ext uri="{BB962C8B-B14F-4D97-AF65-F5344CB8AC3E}">
        <p14:creationId xmlns:p14="http://schemas.microsoft.com/office/powerpoint/2010/main" val="14028749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052708-12E3-F94E-AA43-4528E0251130}" type="slidenum">
              <a:rPr lang="en-US" smtClean="0"/>
              <a:t>31</a:t>
            </a:fld>
            <a:endParaRPr lang="en-US"/>
          </a:p>
        </p:txBody>
      </p:sp>
    </p:spTree>
    <p:extLst>
      <p:ext uri="{BB962C8B-B14F-4D97-AF65-F5344CB8AC3E}">
        <p14:creationId xmlns:p14="http://schemas.microsoft.com/office/powerpoint/2010/main" val="28016902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OECD</a:t>
            </a:r>
            <a:br>
              <a:rPr lang="en-US" dirty="0"/>
            </a:br>
            <a:r>
              <a:rPr lang="en-US" dirty="0"/>
              <a:t>NZ</a:t>
            </a:r>
          </a:p>
        </p:txBody>
      </p:sp>
      <p:sp>
        <p:nvSpPr>
          <p:cNvPr id="4" name="Slide Number Placeholder 3"/>
          <p:cNvSpPr>
            <a:spLocks noGrp="1"/>
          </p:cNvSpPr>
          <p:nvPr>
            <p:ph type="sldNum" sz="quarter" idx="5"/>
          </p:nvPr>
        </p:nvSpPr>
        <p:spPr/>
        <p:txBody>
          <a:bodyPr/>
          <a:lstStyle/>
          <a:p>
            <a:fld id="{05E5CA23-7BDF-6B4B-8CA6-135DD2CDFAB4}" type="slidenum">
              <a:rPr lang="en-US" smtClean="0"/>
              <a:t>32</a:t>
            </a:fld>
            <a:endParaRPr lang="en-US"/>
          </a:p>
        </p:txBody>
      </p:sp>
    </p:spTree>
    <p:extLst>
      <p:ext uri="{BB962C8B-B14F-4D97-AF65-F5344CB8AC3E}">
        <p14:creationId xmlns:p14="http://schemas.microsoft.com/office/powerpoint/2010/main" val="2863800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5E5CA23-7BDF-6B4B-8CA6-135DD2CDFAB4}" type="slidenum">
              <a:rPr lang="en-US" smtClean="0"/>
              <a:t>34</a:t>
            </a:fld>
            <a:endParaRPr lang="en-US"/>
          </a:p>
        </p:txBody>
      </p:sp>
    </p:spTree>
    <p:extLst>
      <p:ext uri="{BB962C8B-B14F-4D97-AF65-F5344CB8AC3E}">
        <p14:creationId xmlns:p14="http://schemas.microsoft.com/office/powerpoint/2010/main" val="25034930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5E5CA23-7BDF-6B4B-8CA6-135DD2CDFAB4}" type="slidenum">
              <a:rPr lang="en-US" smtClean="0"/>
              <a:t>36</a:t>
            </a:fld>
            <a:endParaRPr lang="en-US"/>
          </a:p>
        </p:txBody>
      </p:sp>
    </p:spTree>
    <p:extLst>
      <p:ext uri="{BB962C8B-B14F-4D97-AF65-F5344CB8AC3E}">
        <p14:creationId xmlns:p14="http://schemas.microsoft.com/office/powerpoint/2010/main" val="41971932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5E5CA23-7BDF-6B4B-8CA6-135DD2CDFAB4}" type="slidenum">
              <a:rPr lang="en-US" smtClean="0"/>
              <a:t>37</a:t>
            </a:fld>
            <a:endParaRPr lang="en-US"/>
          </a:p>
        </p:txBody>
      </p:sp>
    </p:spTree>
    <p:extLst>
      <p:ext uri="{BB962C8B-B14F-4D97-AF65-F5344CB8AC3E}">
        <p14:creationId xmlns:p14="http://schemas.microsoft.com/office/powerpoint/2010/main" val="93049988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E91F36-1268-CE45-BE7B-07B90B58113C}" type="slidenum">
              <a:rPr lang="en-US" smtClean="0"/>
              <a:t>38</a:t>
            </a:fld>
            <a:endParaRPr lang="en-US"/>
          </a:p>
        </p:txBody>
      </p:sp>
    </p:spTree>
    <p:extLst>
      <p:ext uri="{BB962C8B-B14F-4D97-AF65-F5344CB8AC3E}">
        <p14:creationId xmlns:p14="http://schemas.microsoft.com/office/powerpoint/2010/main" val="185180190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5E5CA23-7BDF-6B4B-8CA6-135DD2CDFAB4}" type="slidenum">
              <a:rPr lang="en-US" smtClean="0"/>
              <a:t>41</a:t>
            </a:fld>
            <a:endParaRPr lang="en-US"/>
          </a:p>
        </p:txBody>
      </p:sp>
    </p:spTree>
    <p:extLst>
      <p:ext uri="{BB962C8B-B14F-4D97-AF65-F5344CB8AC3E}">
        <p14:creationId xmlns:p14="http://schemas.microsoft.com/office/powerpoint/2010/main" val="397902116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5E5CA23-7BDF-6B4B-8CA6-135DD2CDFAB4}" type="slidenum">
              <a:rPr lang="en-US" smtClean="0"/>
              <a:t>42</a:t>
            </a:fld>
            <a:endParaRPr lang="en-US"/>
          </a:p>
        </p:txBody>
      </p:sp>
    </p:spTree>
    <p:extLst>
      <p:ext uri="{BB962C8B-B14F-4D97-AF65-F5344CB8AC3E}">
        <p14:creationId xmlns:p14="http://schemas.microsoft.com/office/powerpoint/2010/main" val="40880699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5E5CA23-7BDF-6B4B-8CA6-135DD2CDFAB4}" type="slidenum">
              <a:rPr lang="en-US" smtClean="0"/>
              <a:t>5</a:t>
            </a:fld>
            <a:endParaRPr lang="en-US"/>
          </a:p>
        </p:txBody>
      </p:sp>
    </p:spTree>
    <p:extLst>
      <p:ext uri="{BB962C8B-B14F-4D97-AF65-F5344CB8AC3E}">
        <p14:creationId xmlns:p14="http://schemas.microsoft.com/office/powerpoint/2010/main" val="21289452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endParaRPr lang="en-US" dirty="0"/>
          </a:p>
        </p:txBody>
      </p:sp>
      <p:sp>
        <p:nvSpPr>
          <p:cNvPr id="4" name="Slide Number Placeholder 3"/>
          <p:cNvSpPr>
            <a:spLocks noGrp="1"/>
          </p:cNvSpPr>
          <p:nvPr>
            <p:ph type="sldNum" sz="quarter" idx="5"/>
          </p:nvPr>
        </p:nvSpPr>
        <p:spPr/>
        <p:txBody>
          <a:bodyPr/>
          <a:lstStyle/>
          <a:p>
            <a:fld id="{05E5CA23-7BDF-6B4B-8CA6-135DD2CDFAB4}" type="slidenum">
              <a:rPr lang="en-US" smtClean="0"/>
              <a:t>6</a:t>
            </a:fld>
            <a:endParaRPr lang="en-US"/>
          </a:p>
        </p:txBody>
      </p:sp>
    </p:spTree>
    <p:extLst>
      <p:ext uri="{BB962C8B-B14F-4D97-AF65-F5344CB8AC3E}">
        <p14:creationId xmlns:p14="http://schemas.microsoft.com/office/powerpoint/2010/main" val="40977656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D8ECA10-CA9D-4043-9DB9-1496BECCE1CE}" type="slidenum">
              <a:rPr lang="en-US" smtClean="0"/>
              <a:t>7</a:t>
            </a:fld>
            <a:endParaRPr lang="en-US"/>
          </a:p>
        </p:txBody>
      </p:sp>
    </p:spTree>
    <p:extLst>
      <p:ext uri="{BB962C8B-B14F-4D97-AF65-F5344CB8AC3E}">
        <p14:creationId xmlns:p14="http://schemas.microsoft.com/office/powerpoint/2010/main" val="17980300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D8ECA10-CA9D-4043-9DB9-1496BECCE1CE}" type="slidenum">
              <a:rPr lang="en-US" smtClean="0"/>
              <a:t>8</a:t>
            </a:fld>
            <a:endParaRPr lang="en-US"/>
          </a:p>
        </p:txBody>
      </p:sp>
    </p:spTree>
    <p:extLst>
      <p:ext uri="{BB962C8B-B14F-4D97-AF65-F5344CB8AC3E}">
        <p14:creationId xmlns:p14="http://schemas.microsoft.com/office/powerpoint/2010/main" val="25874737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5E5CA23-7BDF-6B4B-8CA6-135DD2CDFAB4}" type="slidenum">
              <a:rPr lang="en-US" smtClean="0"/>
              <a:t>9</a:t>
            </a:fld>
            <a:endParaRPr lang="en-US"/>
          </a:p>
        </p:txBody>
      </p:sp>
    </p:spTree>
    <p:extLst>
      <p:ext uri="{BB962C8B-B14F-4D97-AF65-F5344CB8AC3E}">
        <p14:creationId xmlns:p14="http://schemas.microsoft.com/office/powerpoint/2010/main" val="23829562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solidFill>
                <a:schemeClr val="accent4"/>
              </a:solidFill>
            </a:endParaRPr>
          </a:p>
        </p:txBody>
      </p:sp>
      <p:sp>
        <p:nvSpPr>
          <p:cNvPr id="4" name="Slide Number Placeholder 3"/>
          <p:cNvSpPr>
            <a:spLocks noGrp="1"/>
          </p:cNvSpPr>
          <p:nvPr>
            <p:ph type="sldNum" sz="quarter" idx="5"/>
          </p:nvPr>
        </p:nvSpPr>
        <p:spPr/>
        <p:txBody>
          <a:bodyPr/>
          <a:lstStyle/>
          <a:p>
            <a:fld id="{2D8ECA10-CA9D-4043-9DB9-1496BECCE1CE}" type="slidenum">
              <a:rPr lang="en-US" smtClean="0"/>
              <a:t>10</a:t>
            </a:fld>
            <a:endParaRPr lang="en-US"/>
          </a:p>
        </p:txBody>
      </p:sp>
    </p:spTree>
    <p:extLst>
      <p:ext uri="{BB962C8B-B14F-4D97-AF65-F5344CB8AC3E}">
        <p14:creationId xmlns:p14="http://schemas.microsoft.com/office/powerpoint/2010/main" val="25401368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D8ECA10-CA9D-4043-9DB9-1496BECCE1CE}" type="slidenum">
              <a:rPr lang="en-US" smtClean="0"/>
              <a:t>12</a:t>
            </a:fld>
            <a:endParaRPr lang="en-US"/>
          </a:p>
        </p:txBody>
      </p:sp>
    </p:spTree>
    <p:extLst>
      <p:ext uri="{BB962C8B-B14F-4D97-AF65-F5344CB8AC3E}">
        <p14:creationId xmlns:p14="http://schemas.microsoft.com/office/powerpoint/2010/main" val="22200716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1B5319-D4A7-B54F-81E5-834108A8F04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550C1D-58BF-6848-BA9B-9ED8BD2E813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3E4C706-64C6-524D-B7AA-6A6033A50216}"/>
              </a:ext>
            </a:extLst>
          </p:cNvPr>
          <p:cNvSpPr>
            <a:spLocks noGrp="1"/>
          </p:cNvSpPr>
          <p:nvPr>
            <p:ph type="dt" sz="half" idx="10"/>
          </p:nvPr>
        </p:nvSpPr>
        <p:spPr/>
        <p:txBody>
          <a:bodyPr/>
          <a:lstStyle/>
          <a:p>
            <a:fld id="{2F00596D-DF8A-7746-AF93-454D0C9E0E9E}" type="datetimeFigureOut">
              <a:rPr lang="en-US" smtClean="0"/>
              <a:t>4/20/21</a:t>
            </a:fld>
            <a:endParaRPr lang="en-US"/>
          </a:p>
        </p:txBody>
      </p:sp>
      <p:sp>
        <p:nvSpPr>
          <p:cNvPr id="5" name="Footer Placeholder 4">
            <a:extLst>
              <a:ext uri="{FF2B5EF4-FFF2-40B4-BE49-F238E27FC236}">
                <a16:creationId xmlns:a16="http://schemas.microsoft.com/office/drawing/2014/main" id="{71F8713A-E313-EC43-B5E4-05763A563B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F7AE30-EABC-924A-8696-7F8C1ACC7761}"/>
              </a:ext>
            </a:extLst>
          </p:cNvPr>
          <p:cNvSpPr>
            <a:spLocks noGrp="1"/>
          </p:cNvSpPr>
          <p:nvPr>
            <p:ph type="sldNum" sz="quarter" idx="12"/>
          </p:nvPr>
        </p:nvSpPr>
        <p:spPr/>
        <p:txBody>
          <a:bodyPr/>
          <a:lstStyle/>
          <a:p>
            <a:fld id="{8A5E0104-E8A7-D140-A3C3-EB1473AE8F29}" type="slidenum">
              <a:rPr lang="en-US" smtClean="0"/>
              <a:t>‹#›</a:t>
            </a:fld>
            <a:endParaRPr lang="en-US"/>
          </a:p>
        </p:txBody>
      </p:sp>
    </p:spTree>
    <p:extLst>
      <p:ext uri="{BB962C8B-B14F-4D97-AF65-F5344CB8AC3E}">
        <p14:creationId xmlns:p14="http://schemas.microsoft.com/office/powerpoint/2010/main" val="5128970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6413F9-E474-474D-997B-488BA823034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F7D1B7D-F265-4843-8D48-29F89004B1C8}"/>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946460-99C2-984F-8103-954E119DDB7E}"/>
              </a:ext>
            </a:extLst>
          </p:cNvPr>
          <p:cNvSpPr>
            <a:spLocks noGrp="1"/>
          </p:cNvSpPr>
          <p:nvPr>
            <p:ph type="dt" sz="half" idx="10"/>
          </p:nvPr>
        </p:nvSpPr>
        <p:spPr/>
        <p:txBody>
          <a:bodyPr/>
          <a:lstStyle/>
          <a:p>
            <a:fld id="{2F00596D-DF8A-7746-AF93-454D0C9E0E9E}" type="datetimeFigureOut">
              <a:rPr lang="en-US" smtClean="0"/>
              <a:t>4/20/21</a:t>
            </a:fld>
            <a:endParaRPr lang="en-US"/>
          </a:p>
        </p:txBody>
      </p:sp>
      <p:sp>
        <p:nvSpPr>
          <p:cNvPr id="5" name="Footer Placeholder 4">
            <a:extLst>
              <a:ext uri="{FF2B5EF4-FFF2-40B4-BE49-F238E27FC236}">
                <a16:creationId xmlns:a16="http://schemas.microsoft.com/office/drawing/2014/main" id="{18A23248-C7EA-BF4E-BEC2-1AABC5896E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346D6B-3C66-F847-B3F7-B63A3F93785C}"/>
              </a:ext>
            </a:extLst>
          </p:cNvPr>
          <p:cNvSpPr>
            <a:spLocks noGrp="1"/>
          </p:cNvSpPr>
          <p:nvPr>
            <p:ph type="sldNum" sz="quarter" idx="12"/>
          </p:nvPr>
        </p:nvSpPr>
        <p:spPr/>
        <p:txBody>
          <a:bodyPr/>
          <a:lstStyle/>
          <a:p>
            <a:fld id="{8A5E0104-E8A7-D140-A3C3-EB1473AE8F29}" type="slidenum">
              <a:rPr lang="en-US" smtClean="0"/>
              <a:t>‹#›</a:t>
            </a:fld>
            <a:endParaRPr lang="en-US"/>
          </a:p>
        </p:txBody>
      </p:sp>
    </p:spTree>
    <p:extLst>
      <p:ext uri="{BB962C8B-B14F-4D97-AF65-F5344CB8AC3E}">
        <p14:creationId xmlns:p14="http://schemas.microsoft.com/office/powerpoint/2010/main" val="10385601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3BD240A-4E7E-A744-8711-7AF4493EBD0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89EB5EE-FFAF-DA43-9F67-F5EB375F5FAE}"/>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461E62-C653-BE4E-816A-DBEB4D99E5AE}"/>
              </a:ext>
            </a:extLst>
          </p:cNvPr>
          <p:cNvSpPr>
            <a:spLocks noGrp="1"/>
          </p:cNvSpPr>
          <p:nvPr>
            <p:ph type="dt" sz="half" idx="10"/>
          </p:nvPr>
        </p:nvSpPr>
        <p:spPr/>
        <p:txBody>
          <a:bodyPr/>
          <a:lstStyle/>
          <a:p>
            <a:fld id="{2F00596D-DF8A-7746-AF93-454D0C9E0E9E}" type="datetimeFigureOut">
              <a:rPr lang="en-US" smtClean="0"/>
              <a:t>4/20/21</a:t>
            </a:fld>
            <a:endParaRPr lang="en-US"/>
          </a:p>
        </p:txBody>
      </p:sp>
      <p:sp>
        <p:nvSpPr>
          <p:cNvPr id="5" name="Footer Placeholder 4">
            <a:extLst>
              <a:ext uri="{FF2B5EF4-FFF2-40B4-BE49-F238E27FC236}">
                <a16:creationId xmlns:a16="http://schemas.microsoft.com/office/drawing/2014/main" id="{24186652-8CAC-CD48-B587-18854CD759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66A715-BBA9-4944-973F-C9F1D5C5507E}"/>
              </a:ext>
            </a:extLst>
          </p:cNvPr>
          <p:cNvSpPr>
            <a:spLocks noGrp="1"/>
          </p:cNvSpPr>
          <p:nvPr>
            <p:ph type="sldNum" sz="quarter" idx="12"/>
          </p:nvPr>
        </p:nvSpPr>
        <p:spPr/>
        <p:txBody>
          <a:bodyPr/>
          <a:lstStyle/>
          <a:p>
            <a:fld id="{8A5E0104-E8A7-D140-A3C3-EB1473AE8F29}" type="slidenum">
              <a:rPr lang="en-US" smtClean="0"/>
              <a:t>‹#›</a:t>
            </a:fld>
            <a:endParaRPr lang="en-US"/>
          </a:p>
        </p:txBody>
      </p:sp>
    </p:spTree>
    <p:extLst>
      <p:ext uri="{BB962C8B-B14F-4D97-AF65-F5344CB8AC3E}">
        <p14:creationId xmlns:p14="http://schemas.microsoft.com/office/powerpoint/2010/main" val="39794024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2312E1-9962-2545-97FD-81857896F5C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89D5724-CDFA-9343-8CBE-6523E99ED8C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401ACD-28DF-8243-8375-DDA496D4B0DB}"/>
              </a:ext>
            </a:extLst>
          </p:cNvPr>
          <p:cNvSpPr>
            <a:spLocks noGrp="1"/>
          </p:cNvSpPr>
          <p:nvPr>
            <p:ph type="dt" sz="half" idx="10"/>
          </p:nvPr>
        </p:nvSpPr>
        <p:spPr/>
        <p:txBody>
          <a:bodyPr/>
          <a:lstStyle/>
          <a:p>
            <a:fld id="{2F00596D-DF8A-7746-AF93-454D0C9E0E9E}" type="datetimeFigureOut">
              <a:rPr lang="en-US" smtClean="0"/>
              <a:t>4/20/21</a:t>
            </a:fld>
            <a:endParaRPr lang="en-US"/>
          </a:p>
        </p:txBody>
      </p:sp>
      <p:sp>
        <p:nvSpPr>
          <p:cNvPr id="5" name="Footer Placeholder 4">
            <a:extLst>
              <a:ext uri="{FF2B5EF4-FFF2-40B4-BE49-F238E27FC236}">
                <a16:creationId xmlns:a16="http://schemas.microsoft.com/office/drawing/2014/main" id="{02819F74-2DD8-A649-AABE-D2646DD20B7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C8E575-1222-374F-95C4-9C538C5E1EA4}"/>
              </a:ext>
            </a:extLst>
          </p:cNvPr>
          <p:cNvSpPr>
            <a:spLocks noGrp="1"/>
          </p:cNvSpPr>
          <p:nvPr>
            <p:ph type="sldNum" sz="quarter" idx="12"/>
          </p:nvPr>
        </p:nvSpPr>
        <p:spPr/>
        <p:txBody>
          <a:bodyPr/>
          <a:lstStyle/>
          <a:p>
            <a:fld id="{8A5E0104-E8A7-D140-A3C3-EB1473AE8F29}" type="slidenum">
              <a:rPr lang="en-US" smtClean="0"/>
              <a:t>‹#›</a:t>
            </a:fld>
            <a:endParaRPr lang="en-US"/>
          </a:p>
        </p:txBody>
      </p:sp>
    </p:spTree>
    <p:extLst>
      <p:ext uri="{BB962C8B-B14F-4D97-AF65-F5344CB8AC3E}">
        <p14:creationId xmlns:p14="http://schemas.microsoft.com/office/powerpoint/2010/main" val="29345161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029992-0FD5-1C4F-A1B4-7BE5CD017EC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8E92B40-C2AE-AE4A-A1A6-AE395895D87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7FFA3B54-D0BB-9F4F-81F8-D7DB84AF0231}"/>
              </a:ext>
            </a:extLst>
          </p:cNvPr>
          <p:cNvSpPr>
            <a:spLocks noGrp="1"/>
          </p:cNvSpPr>
          <p:nvPr>
            <p:ph type="dt" sz="half" idx="10"/>
          </p:nvPr>
        </p:nvSpPr>
        <p:spPr/>
        <p:txBody>
          <a:bodyPr/>
          <a:lstStyle/>
          <a:p>
            <a:fld id="{2F00596D-DF8A-7746-AF93-454D0C9E0E9E}" type="datetimeFigureOut">
              <a:rPr lang="en-US" smtClean="0"/>
              <a:t>4/20/21</a:t>
            </a:fld>
            <a:endParaRPr lang="en-US"/>
          </a:p>
        </p:txBody>
      </p:sp>
      <p:sp>
        <p:nvSpPr>
          <p:cNvPr id="5" name="Footer Placeholder 4">
            <a:extLst>
              <a:ext uri="{FF2B5EF4-FFF2-40B4-BE49-F238E27FC236}">
                <a16:creationId xmlns:a16="http://schemas.microsoft.com/office/drawing/2014/main" id="{32FCB581-33E7-084C-B267-805A44F0E4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86201F4-8D46-B245-BAC7-F163D6800138}"/>
              </a:ext>
            </a:extLst>
          </p:cNvPr>
          <p:cNvSpPr>
            <a:spLocks noGrp="1"/>
          </p:cNvSpPr>
          <p:nvPr>
            <p:ph type="sldNum" sz="quarter" idx="12"/>
          </p:nvPr>
        </p:nvSpPr>
        <p:spPr/>
        <p:txBody>
          <a:bodyPr/>
          <a:lstStyle/>
          <a:p>
            <a:fld id="{8A5E0104-E8A7-D140-A3C3-EB1473AE8F29}" type="slidenum">
              <a:rPr lang="en-US" smtClean="0"/>
              <a:t>‹#›</a:t>
            </a:fld>
            <a:endParaRPr lang="en-US"/>
          </a:p>
        </p:txBody>
      </p:sp>
    </p:spTree>
    <p:extLst>
      <p:ext uri="{BB962C8B-B14F-4D97-AF65-F5344CB8AC3E}">
        <p14:creationId xmlns:p14="http://schemas.microsoft.com/office/powerpoint/2010/main" val="8645877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3DD92-B36D-E849-B201-928F2EBD398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75F563D-DB35-5642-AE10-83BCBEC45CAD}"/>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C2483F3-A23B-F542-BD3E-0B8B21056A9E}"/>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8784A20-0357-1146-B497-98C3703D25C5}"/>
              </a:ext>
            </a:extLst>
          </p:cNvPr>
          <p:cNvSpPr>
            <a:spLocks noGrp="1"/>
          </p:cNvSpPr>
          <p:nvPr>
            <p:ph type="dt" sz="half" idx="10"/>
          </p:nvPr>
        </p:nvSpPr>
        <p:spPr/>
        <p:txBody>
          <a:bodyPr/>
          <a:lstStyle/>
          <a:p>
            <a:fld id="{2F00596D-DF8A-7746-AF93-454D0C9E0E9E}" type="datetimeFigureOut">
              <a:rPr lang="en-US" smtClean="0"/>
              <a:t>4/20/21</a:t>
            </a:fld>
            <a:endParaRPr lang="en-US"/>
          </a:p>
        </p:txBody>
      </p:sp>
      <p:sp>
        <p:nvSpPr>
          <p:cNvPr id="6" name="Footer Placeholder 5">
            <a:extLst>
              <a:ext uri="{FF2B5EF4-FFF2-40B4-BE49-F238E27FC236}">
                <a16:creationId xmlns:a16="http://schemas.microsoft.com/office/drawing/2014/main" id="{B3EAC941-841F-7E4C-BD0B-68535C57437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D4C5624-C148-AC43-9539-266371668DA3}"/>
              </a:ext>
            </a:extLst>
          </p:cNvPr>
          <p:cNvSpPr>
            <a:spLocks noGrp="1"/>
          </p:cNvSpPr>
          <p:nvPr>
            <p:ph type="sldNum" sz="quarter" idx="12"/>
          </p:nvPr>
        </p:nvSpPr>
        <p:spPr/>
        <p:txBody>
          <a:bodyPr/>
          <a:lstStyle/>
          <a:p>
            <a:fld id="{8A5E0104-E8A7-D140-A3C3-EB1473AE8F29}" type="slidenum">
              <a:rPr lang="en-US" smtClean="0"/>
              <a:t>‹#›</a:t>
            </a:fld>
            <a:endParaRPr lang="en-US"/>
          </a:p>
        </p:txBody>
      </p:sp>
    </p:spTree>
    <p:extLst>
      <p:ext uri="{BB962C8B-B14F-4D97-AF65-F5344CB8AC3E}">
        <p14:creationId xmlns:p14="http://schemas.microsoft.com/office/powerpoint/2010/main" val="26679506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F72A4-CDAF-3142-AC5D-E083643C3A9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0C7200D-B4A3-CE4A-A258-A3E77472C44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EDB328EB-1741-5449-A145-E89C0FEBC473}"/>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D5B3C32-3762-C946-8EC5-2A8F3C9F7DD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B5DC983A-130D-834C-ABBD-BA308B173B09}"/>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0FAB149-CC71-E944-8124-FDF2AD43E56B}"/>
              </a:ext>
            </a:extLst>
          </p:cNvPr>
          <p:cNvSpPr>
            <a:spLocks noGrp="1"/>
          </p:cNvSpPr>
          <p:nvPr>
            <p:ph type="dt" sz="half" idx="10"/>
          </p:nvPr>
        </p:nvSpPr>
        <p:spPr/>
        <p:txBody>
          <a:bodyPr/>
          <a:lstStyle/>
          <a:p>
            <a:fld id="{2F00596D-DF8A-7746-AF93-454D0C9E0E9E}" type="datetimeFigureOut">
              <a:rPr lang="en-US" smtClean="0"/>
              <a:t>4/20/21</a:t>
            </a:fld>
            <a:endParaRPr lang="en-US"/>
          </a:p>
        </p:txBody>
      </p:sp>
      <p:sp>
        <p:nvSpPr>
          <p:cNvPr id="8" name="Footer Placeholder 7">
            <a:extLst>
              <a:ext uri="{FF2B5EF4-FFF2-40B4-BE49-F238E27FC236}">
                <a16:creationId xmlns:a16="http://schemas.microsoft.com/office/drawing/2014/main" id="{6F4BE3E3-3C56-0442-908B-B5A99192A13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8F67907-6F73-4245-9B06-7C2CE93E8DB7}"/>
              </a:ext>
            </a:extLst>
          </p:cNvPr>
          <p:cNvSpPr>
            <a:spLocks noGrp="1"/>
          </p:cNvSpPr>
          <p:nvPr>
            <p:ph type="sldNum" sz="quarter" idx="12"/>
          </p:nvPr>
        </p:nvSpPr>
        <p:spPr/>
        <p:txBody>
          <a:bodyPr/>
          <a:lstStyle/>
          <a:p>
            <a:fld id="{8A5E0104-E8A7-D140-A3C3-EB1473AE8F29}" type="slidenum">
              <a:rPr lang="en-US" smtClean="0"/>
              <a:t>‹#›</a:t>
            </a:fld>
            <a:endParaRPr lang="en-US"/>
          </a:p>
        </p:txBody>
      </p:sp>
    </p:spTree>
    <p:extLst>
      <p:ext uri="{BB962C8B-B14F-4D97-AF65-F5344CB8AC3E}">
        <p14:creationId xmlns:p14="http://schemas.microsoft.com/office/powerpoint/2010/main" val="21866072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D07D96-D2BC-6D4A-A8F4-2B0227A85AC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93D2E1F-2CBB-C04A-B902-0C294D17AB4D}"/>
              </a:ext>
            </a:extLst>
          </p:cNvPr>
          <p:cNvSpPr>
            <a:spLocks noGrp="1"/>
          </p:cNvSpPr>
          <p:nvPr>
            <p:ph type="dt" sz="half" idx="10"/>
          </p:nvPr>
        </p:nvSpPr>
        <p:spPr/>
        <p:txBody>
          <a:bodyPr/>
          <a:lstStyle/>
          <a:p>
            <a:fld id="{2F00596D-DF8A-7746-AF93-454D0C9E0E9E}" type="datetimeFigureOut">
              <a:rPr lang="en-US" smtClean="0"/>
              <a:t>4/20/21</a:t>
            </a:fld>
            <a:endParaRPr lang="en-US"/>
          </a:p>
        </p:txBody>
      </p:sp>
      <p:sp>
        <p:nvSpPr>
          <p:cNvPr id="4" name="Footer Placeholder 3">
            <a:extLst>
              <a:ext uri="{FF2B5EF4-FFF2-40B4-BE49-F238E27FC236}">
                <a16:creationId xmlns:a16="http://schemas.microsoft.com/office/drawing/2014/main" id="{6F414913-E3DB-D942-85D1-6C3D2634818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C184673-ECB0-0A48-89C3-C73B2BCBB994}"/>
              </a:ext>
            </a:extLst>
          </p:cNvPr>
          <p:cNvSpPr>
            <a:spLocks noGrp="1"/>
          </p:cNvSpPr>
          <p:nvPr>
            <p:ph type="sldNum" sz="quarter" idx="12"/>
          </p:nvPr>
        </p:nvSpPr>
        <p:spPr/>
        <p:txBody>
          <a:bodyPr/>
          <a:lstStyle/>
          <a:p>
            <a:fld id="{8A5E0104-E8A7-D140-A3C3-EB1473AE8F29}" type="slidenum">
              <a:rPr lang="en-US" smtClean="0"/>
              <a:t>‹#›</a:t>
            </a:fld>
            <a:endParaRPr lang="en-US"/>
          </a:p>
        </p:txBody>
      </p:sp>
    </p:spTree>
    <p:extLst>
      <p:ext uri="{BB962C8B-B14F-4D97-AF65-F5344CB8AC3E}">
        <p14:creationId xmlns:p14="http://schemas.microsoft.com/office/powerpoint/2010/main" val="15093092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7EF4E95-BF11-0A41-A7F8-754A2B2DE2E9}"/>
              </a:ext>
            </a:extLst>
          </p:cNvPr>
          <p:cNvSpPr>
            <a:spLocks noGrp="1"/>
          </p:cNvSpPr>
          <p:nvPr>
            <p:ph type="dt" sz="half" idx="10"/>
          </p:nvPr>
        </p:nvSpPr>
        <p:spPr/>
        <p:txBody>
          <a:bodyPr/>
          <a:lstStyle/>
          <a:p>
            <a:fld id="{2F00596D-DF8A-7746-AF93-454D0C9E0E9E}" type="datetimeFigureOut">
              <a:rPr lang="en-US" smtClean="0"/>
              <a:t>4/20/21</a:t>
            </a:fld>
            <a:endParaRPr lang="en-US"/>
          </a:p>
        </p:txBody>
      </p:sp>
      <p:sp>
        <p:nvSpPr>
          <p:cNvPr id="3" name="Footer Placeholder 2">
            <a:extLst>
              <a:ext uri="{FF2B5EF4-FFF2-40B4-BE49-F238E27FC236}">
                <a16:creationId xmlns:a16="http://schemas.microsoft.com/office/drawing/2014/main" id="{5E548D99-CB30-E04D-A460-5B30B4CF41B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EF624DA-E423-9A40-A0BA-A65D7EDD9D1A}"/>
              </a:ext>
            </a:extLst>
          </p:cNvPr>
          <p:cNvSpPr>
            <a:spLocks noGrp="1"/>
          </p:cNvSpPr>
          <p:nvPr>
            <p:ph type="sldNum" sz="quarter" idx="12"/>
          </p:nvPr>
        </p:nvSpPr>
        <p:spPr/>
        <p:txBody>
          <a:bodyPr/>
          <a:lstStyle/>
          <a:p>
            <a:fld id="{8A5E0104-E8A7-D140-A3C3-EB1473AE8F29}" type="slidenum">
              <a:rPr lang="en-US" smtClean="0"/>
              <a:t>‹#›</a:t>
            </a:fld>
            <a:endParaRPr lang="en-US"/>
          </a:p>
        </p:txBody>
      </p:sp>
    </p:spTree>
    <p:extLst>
      <p:ext uri="{BB962C8B-B14F-4D97-AF65-F5344CB8AC3E}">
        <p14:creationId xmlns:p14="http://schemas.microsoft.com/office/powerpoint/2010/main" val="252096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13EE4-BF7F-E649-B0F0-2C948F21E16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1B26728-FE55-424C-9CED-899933D5B6D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684278A-C865-5148-89C0-C43BD1ECC27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CEE824D-53C1-4C4C-BF8B-5A83A4D18903}"/>
              </a:ext>
            </a:extLst>
          </p:cNvPr>
          <p:cNvSpPr>
            <a:spLocks noGrp="1"/>
          </p:cNvSpPr>
          <p:nvPr>
            <p:ph type="dt" sz="half" idx="10"/>
          </p:nvPr>
        </p:nvSpPr>
        <p:spPr/>
        <p:txBody>
          <a:bodyPr/>
          <a:lstStyle/>
          <a:p>
            <a:fld id="{2F00596D-DF8A-7746-AF93-454D0C9E0E9E}" type="datetimeFigureOut">
              <a:rPr lang="en-US" smtClean="0"/>
              <a:t>4/20/21</a:t>
            </a:fld>
            <a:endParaRPr lang="en-US"/>
          </a:p>
        </p:txBody>
      </p:sp>
      <p:sp>
        <p:nvSpPr>
          <p:cNvPr id="6" name="Footer Placeholder 5">
            <a:extLst>
              <a:ext uri="{FF2B5EF4-FFF2-40B4-BE49-F238E27FC236}">
                <a16:creationId xmlns:a16="http://schemas.microsoft.com/office/drawing/2014/main" id="{C0F9A8BE-D3DF-DD43-90A0-461B63AB14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29E48C9-4233-4A49-9CCF-CCB38BDF7FAD}"/>
              </a:ext>
            </a:extLst>
          </p:cNvPr>
          <p:cNvSpPr>
            <a:spLocks noGrp="1"/>
          </p:cNvSpPr>
          <p:nvPr>
            <p:ph type="sldNum" sz="quarter" idx="12"/>
          </p:nvPr>
        </p:nvSpPr>
        <p:spPr/>
        <p:txBody>
          <a:bodyPr/>
          <a:lstStyle/>
          <a:p>
            <a:fld id="{8A5E0104-E8A7-D140-A3C3-EB1473AE8F29}" type="slidenum">
              <a:rPr lang="en-US" smtClean="0"/>
              <a:t>‹#›</a:t>
            </a:fld>
            <a:endParaRPr lang="en-US"/>
          </a:p>
        </p:txBody>
      </p:sp>
    </p:spTree>
    <p:extLst>
      <p:ext uri="{BB962C8B-B14F-4D97-AF65-F5344CB8AC3E}">
        <p14:creationId xmlns:p14="http://schemas.microsoft.com/office/powerpoint/2010/main" val="13391988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182D10-2B62-7145-8519-C45EE530C2B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B1B1D32-E7CC-8E4B-A263-218FA596487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E7C1629-1AF8-F947-84E0-ED4B17BA3FA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7A958BC-9B99-014E-9286-2808B4F4A165}"/>
              </a:ext>
            </a:extLst>
          </p:cNvPr>
          <p:cNvSpPr>
            <a:spLocks noGrp="1"/>
          </p:cNvSpPr>
          <p:nvPr>
            <p:ph type="dt" sz="half" idx="10"/>
          </p:nvPr>
        </p:nvSpPr>
        <p:spPr/>
        <p:txBody>
          <a:bodyPr/>
          <a:lstStyle/>
          <a:p>
            <a:fld id="{2F00596D-DF8A-7746-AF93-454D0C9E0E9E}" type="datetimeFigureOut">
              <a:rPr lang="en-US" smtClean="0"/>
              <a:t>4/20/21</a:t>
            </a:fld>
            <a:endParaRPr lang="en-US"/>
          </a:p>
        </p:txBody>
      </p:sp>
      <p:sp>
        <p:nvSpPr>
          <p:cNvPr id="6" name="Footer Placeholder 5">
            <a:extLst>
              <a:ext uri="{FF2B5EF4-FFF2-40B4-BE49-F238E27FC236}">
                <a16:creationId xmlns:a16="http://schemas.microsoft.com/office/drawing/2014/main" id="{23BF8EB6-A771-E04C-AC85-3F4D614B4E8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3AB8FF2-9F0A-524A-90AF-111B40EF7B3A}"/>
              </a:ext>
            </a:extLst>
          </p:cNvPr>
          <p:cNvSpPr>
            <a:spLocks noGrp="1"/>
          </p:cNvSpPr>
          <p:nvPr>
            <p:ph type="sldNum" sz="quarter" idx="12"/>
          </p:nvPr>
        </p:nvSpPr>
        <p:spPr/>
        <p:txBody>
          <a:bodyPr/>
          <a:lstStyle/>
          <a:p>
            <a:fld id="{8A5E0104-E8A7-D140-A3C3-EB1473AE8F29}" type="slidenum">
              <a:rPr lang="en-US" smtClean="0"/>
              <a:t>‹#›</a:t>
            </a:fld>
            <a:endParaRPr lang="en-US"/>
          </a:p>
        </p:txBody>
      </p:sp>
    </p:spTree>
    <p:extLst>
      <p:ext uri="{BB962C8B-B14F-4D97-AF65-F5344CB8AC3E}">
        <p14:creationId xmlns:p14="http://schemas.microsoft.com/office/powerpoint/2010/main" val="35983835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540DEB5-787C-B641-AB4F-153C8A471EA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DA70EFB-4514-F345-82B2-F31602F608C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7D1849-B776-9044-AEF8-45BCA2893F8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F00596D-DF8A-7746-AF93-454D0C9E0E9E}" type="datetimeFigureOut">
              <a:rPr lang="en-US" smtClean="0"/>
              <a:t>4/20/21</a:t>
            </a:fld>
            <a:endParaRPr lang="en-US"/>
          </a:p>
        </p:txBody>
      </p:sp>
      <p:sp>
        <p:nvSpPr>
          <p:cNvPr id="5" name="Footer Placeholder 4">
            <a:extLst>
              <a:ext uri="{FF2B5EF4-FFF2-40B4-BE49-F238E27FC236}">
                <a16:creationId xmlns:a16="http://schemas.microsoft.com/office/drawing/2014/main" id="{5CCFABED-1887-DA41-A9FC-4012BB32BBE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40D4199-EE16-B74C-8B4B-58D2015D341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5E0104-E8A7-D140-A3C3-EB1473AE8F29}" type="slidenum">
              <a:rPr lang="en-US" smtClean="0"/>
              <a:t>‹#›</a:t>
            </a:fld>
            <a:endParaRPr lang="en-US"/>
          </a:p>
        </p:txBody>
      </p:sp>
    </p:spTree>
    <p:extLst>
      <p:ext uri="{BB962C8B-B14F-4D97-AF65-F5344CB8AC3E}">
        <p14:creationId xmlns:p14="http://schemas.microsoft.com/office/powerpoint/2010/main" val="32132393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microsoft.com/office/2007/relationships/hdphoto" Target="../media/hdphoto2.wdp"/></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microsoft.com/office/2007/relationships/hdphoto" Target="../media/hdphoto3.wdp"/></Relationships>
</file>

<file path=ppt/slides/_rels/slide3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lose up of a logo&#13;&#10;&#13;&#10;Description automatically generated">
            <a:extLst>
              <a:ext uri="{FF2B5EF4-FFF2-40B4-BE49-F238E27FC236}">
                <a16:creationId xmlns:a16="http://schemas.microsoft.com/office/drawing/2014/main" id="{5932E6E5-9DFF-FD4E-B267-112ACE2EE40B}"/>
              </a:ext>
            </a:extLst>
          </p:cNvPr>
          <p:cNvPicPr>
            <a:picLocks noChangeAspect="1"/>
          </p:cNvPicPr>
          <p:nvPr/>
        </p:nvPicPr>
        <p:blipFill>
          <a:blip r:embed="rId3"/>
          <a:stretch>
            <a:fillRect/>
          </a:stretch>
        </p:blipFill>
        <p:spPr>
          <a:xfrm>
            <a:off x="0" y="0"/>
            <a:ext cx="12192000" cy="6858000"/>
          </a:xfrm>
          <a:prstGeom prst="rect">
            <a:avLst/>
          </a:prstGeom>
        </p:spPr>
      </p:pic>
      <p:sp>
        <p:nvSpPr>
          <p:cNvPr id="8" name="TextBox 7">
            <a:extLst>
              <a:ext uri="{FF2B5EF4-FFF2-40B4-BE49-F238E27FC236}">
                <a16:creationId xmlns:a16="http://schemas.microsoft.com/office/drawing/2014/main" id="{B5416BDD-A2A0-B84B-9106-4B10A6E403DE}"/>
              </a:ext>
            </a:extLst>
          </p:cNvPr>
          <p:cNvSpPr txBox="1"/>
          <p:nvPr/>
        </p:nvSpPr>
        <p:spPr>
          <a:xfrm>
            <a:off x="6727958" y="313147"/>
            <a:ext cx="5176435" cy="3416320"/>
          </a:xfrm>
          <a:prstGeom prst="rect">
            <a:avLst/>
          </a:prstGeom>
          <a:noFill/>
        </p:spPr>
        <p:txBody>
          <a:bodyPr wrap="square" rtlCol="0">
            <a:spAutoFit/>
          </a:bodyPr>
          <a:lstStyle/>
          <a:p>
            <a:r>
              <a:rPr lang="en-GB" sz="5400" b="1" i="1" dirty="0">
                <a:solidFill>
                  <a:schemeClr val="accent1"/>
                </a:solidFill>
              </a:rPr>
              <a:t>An economy in service of what communities need</a:t>
            </a:r>
            <a:endParaRPr lang="en-US" sz="5400" b="1" i="1" dirty="0">
              <a:solidFill>
                <a:schemeClr val="accent1"/>
              </a:solidFill>
              <a:latin typeface="Lato" panose="020F0502020204030203" pitchFamily="34" charset="0"/>
              <a:ea typeface="Lato" panose="020F0502020204030203" pitchFamily="34" charset="0"/>
              <a:cs typeface="Lato" panose="020F0502020204030203" pitchFamily="34" charset="0"/>
            </a:endParaRPr>
          </a:p>
        </p:txBody>
      </p:sp>
      <p:sp>
        <p:nvSpPr>
          <p:cNvPr id="9" name="TextBox 8">
            <a:extLst>
              <a:ext uri="{FF2B5EF4-FFF2-40B4-BE49-F238E27FC236}">
                <a16:creationId xmlns:a16="http://schemas.microsoft.com/office/drawing/2014/main" id="{4A12EF5A-53C9-0149-BA61-08E0809ECF02}"/>
              </a:ext>
            </a:extLst>
          </p:cNvPr>
          <p:cNvSpPr txBox="1"/>
          <p:nvPr/>
        </p:nvSpPr>
        <p:spPr>
          <a:xfrm>
            <a:off x="6727957" y="4178276"/>
            <a:ext cx="5176435" cy="2246769"/>
          </a:xfrm>
          <a:prstGeom prst="rect">
            <a:avLst/>
          </a:prstGeom>
          <a:noFill/>
        </p:spPr>
        <p:txBody>
          <a:bodyPr wrap="square" rtlCol="0">
            <a:spAutoFit/>
          </a:bodyPr>
          <a:lstStyle/>
          <a:p>
            <a:r>
              <a:rPr lang="en-GB" sz="2800" dirty="0">
                <a:solidFill>
                  <a:srgbClr val="0070C0"/>
                </a:solidFill>
              </a:rPr>
              <a:t>DTNI</a:t>
            </a:r>
            <a:br>
              <a:rPr lang="en-US" sz="2800" dirty="0">
                <a:solidFill>
                  <a:schemeClr val="accent1"/>
                </a:solidFill>
              </a:rPr>
            </a:br>
            <a:r>
              <a:rPr lang="en-US" sz="2800" dirty="0">
                <a:solidFill>
                  <a:schemeClr val="accent1"/>
                </a:solidFill>
              </a:rPr>
              <a:t>April 2021</a:t>
            </a:r>
          </a:p>
          <a:p>
            <a:endParaRPr lang="en-US" sz="2800" dirty="0">
              <a:solidFill>
                <a:schemeClr val="accent1"/>
              </a:solidFill>
            </a:endParaRPr>
          </a:p>
          <a:p>
            <a:r>
              <a:rPr lang="en-US" sz="2800" dirty="0">
                <a:solidFill>
                  <a:schemeClr val="accent1"/>
                </a:solidFill>
              </a:rPr>
              <a:t>Dr Katherine Trebeck</a:t>
            </a:r>
          </a:p>
          <a:p>
            <a:r>
              <a:rPr lang="en-US" sz="2800" dirty="0">
                <a:solidFill>
                  <a:schemeClr val="accent1"/>
                </a:solidFill>
              </a:rPr>
              <a:t>Wellbeing Economy Alliance</a:t>
            </a:r>
            <a:endParaRPr lang="en-US" sz="2800" b="1" dirty="0">
              <a:solidFill>
                <a:schemeClr val="accent1"/>
              </a:solidFill>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13997141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2C5D8A5-1CAF-7345-A53D-A54362F0540B}"/>
              </a:ext>
            </a:extLst>
          </p:cNvPr>
          <p:cNvPicPr>
            <a:picLocks noChangeAspect="1"/>
          </p:cNvPicPr>
          <p:nvPr/>
        </p:nvPicPr>
        <p:blipFill>
          <a:blip r:embed="rId3"/>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B7C60D9-E073-624B-AB0F-6BC9F7CEFCE8}"/>
              </a:ext>
            </a:extLst>
          </p:cNvPr>
          <p:cNvSpPr>
            <a:spLocks noGrp="1"/>
          </p:cNvSpPr>
          <p:nvPr>
            <p:ph type="title"/>
          </p:nvPr>
        </p:nvSpPr>
        <p:spPr>
          <a:xfrm>
            <a:off x="0" y="0"/>
            <a:ext cx="12192000" cy="6858000"/>
          </a:xfrm>
          <a:solidFill>
            <a:schemeClr val="bg2">
              <a:lumMod val="50000"/>
              <a:alpha val="29000"/>
            </a:schemeClr>
          </a:solidFill>
          <a:ln>
            <a:solidFill>
              <a:schemeClr val="accent1"/>
            </a:solidFill>
          </a:ln>
        </p:spPr>
        <p:txBody>
          <a:bodyPr>
            <a:noAutofit/>
          </a:bodyPr>
          <a:lstStyle/>
          <a:p>
            <a:pPr algn="ctr"/>
            <a:r>
              <a:rPr lang="en-US" sz="6000" b="1" dirty="0">
                <a:solidFill>
                  <a:schemeClr val="bg1"/>
                </a:solidFill>
                <a:latin typeface="Lato Medium" panose="020F0502020204030203" pitchFamily="34" charset="0"/>
                <a:ea typeface="Lato Medium" panose="020F0502020204030203" pitchFamily="34" charset="0"/>
                <a:cs typeface="Lato Medium" panose="020F0502020204030203" pitchFamily="34" charset="0"/>
              </a:rPr>
              <a:t>2: Failure demand </a:t>
            </a:r>
            <a:br>
              <a:rPr lang="en-US" sz="4800" b="1" dirty="0">
                <a:solidFill>
                  <a:schemeClr val="accent4"/>
                </a:solidFill>
                <a:latin typeface="Lato Medium" panose="020F0502020204030203" pitchFamily="34" charset="0"/>
                <a:ea typeface="Lato Medium" panose="020F0502020204030203" pitchFamily="34" charset="0"/>
                <a:cs typeface="Lato Medium" panose="020F0502020204030203" pitchFamily="34" charset="0"/>
              </a:rPr>
            </a:br>
            <a:endParaRPr lang="en-US" sz="4800" b="1" dirty="0">
              <a:solidFill>
                <a:schemeClr val="accent4"/>
              </a:solidFill>
              <a:latin typeface="Lato Medium" panose="020F0502020204030203" pitchFamily="34" charset="0"/>
              <a:ea typeface="Lato Medium" panose="020F0502020204030203" pitchFamily="34" charset="0"/>
              <a:cs typeface="Lato Medium" panose="020F0502020204030203" pitchFamily="34" charset="0"/>
            </a:endParaRPr>
          </a:p>
        </p:txBody>
      </p:sp>
      <p:sp>
        <p:nvSpPr>
          <p:cNvPr id="4" name="TextBox 3">
            <a:extLst>
              <a:ext uri="{FF2B5EF4-FFF2-40B4-BE49-F238E27FC236}">
                <a16:creationId xmlns:a16="http://schemas.microsoft.com/office/drawing/2014/main" id="{B24DACD0-ACDB-9F4F-9E32-B5F1FF17DCE7}"/>
              </a:ext>
            </a:extLst>
          </p:cNvPr>
          <p:cNvSpPr txBox="1"/>
          <p:nvPr/>
        </p:nvSpPr>
        <p:spPr>
          <a:xfrm>
            <a:off x="9669780" y="6286500"/>
            <a:ext cx="2345129" cy="369332"/>
          </a:xfrm>
          <a:prstGeom prst="rect">
            <a:avLst/>
          </a:prstGeom>
          <a:noFill/>
        </p:spPr>
        <p:txBody>
          <a:bodyPr wrap="none" rtlCol="0">
            <a:spAutoFit/>
          </a:bodyPr>
          <a:lstStyle/>
          <a:p>
            <a:r>
              <a:rPr lang="en-US" dirty="0">
                <a:solidFill>
                  <a:schemeClr val="bg1"/>
                </a:solidFill>
              </a:rPr>
              <a:t>Credit: Matthew Henry</a:t>
            </a:r>
          </a:p>
        </p:txBody>
      </p:sp>
    </p:spTree>
    <p:extLst>
      <p:ext uri="{BB962C8B-B14F-4D97-AF65-F5344CB8AC3E}">
        <p14:creationId xmlns:p14="http://schemas.microsoft.com/office/powerpoint/2010/main" val="16757983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987DD93-0087-B64D-B8B1-611F287C2D08}"/>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84000"/>
                    </a14:imgEffect>
                    <a14:imgEffect>
                      <a14:brightnessContrast bright="-4000" contrast="72000"/>
                    </a14:imgEffect>
                  </a14:imgLayer>
                </a14:imgProps>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4461587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3CC91DE-CBD6-2940-9C2C-81731D9667CB}"/>
              </a:ext>
            </a:extLst>
          </p:cNvPr>
          <p:cNvPicPr>
            <a:picLocks noChangeAspect="1"/>
          </p:cNvPicPr>
          <p:nvPr/>
        </p:nvPicPr>
        <p:blipFill rotWithShape="1">
          <a:blip r:embed="rId3"/>
          <a:srcRect t="18287" b="8813"/>
          <a:stretch/>
        </p:blipFill>
        <p:spPr>
          <a:xfrm>
            <a:off x="0" y="1"/>
            <a:ext cx="12192000" cy="6858000"/>
          </a:xfrm>
          <a:prstGeom prst="rect">
            <a:avLst/>
          </a:prstGeom>
        </p:spPr>
      </p:pic>
      <p:sp>
        <p:nvSpPr>
          <p:cNvPr id="2" name="Title 1">
            <a:extLst>
              <a:ext uri="{FF2B5EF4-FFF2-40B4-BE49-F238E27FC236}">
                <a16:creationId xmlns:a16="http://schemas.microsoft.com/office/drawing/2014/main" id="{B3F67379-EE1C-5247-A335-F6EB7AE8E2C9}"/>
              </a:ext>
            </a:extLst>
          </p:cNvPr>
          <p:cNvSpPr>
            <a:spLocks noGrp="1"/>
          </p:cNvSpPr>
          <p:nvPr>
            <p:ph type="title"/>
          </p:nvPr>
        </p:nvSpPr>
        <p:spPr>
          <a:xfrm>
            <a:off x="889237" y="1534332"/>
            <a:ext cx="5687211" cy="1073259"/>
          </a:xfrm>
        </p:spPr>
        <p:txBody>
          <a:bodyPr>
            <a:normAutofit fontScale="90000"/>
          </a:bodyPr>
          <a:lstStyle/>
          <a:p>
            <a:r>
              <a:rPr lang="en-US" sz="6000" b="1" dirty="0">
                <a:solidFill>
                  <a:schemeClr val="bg1"/>
                </a:solidFill>
                <a:latin typeface="Lato Medium" panose="020F0502020204030203" pitchFamily="34" charset="0"/>
                <a:ea typeface="Lato Medium" panose="020F0502020204030203" pitchFamily="34" charset="0"/>
                <a:cs typeface="Lato Medium" panose="020F0502020204030203" pitchFamily="34" charset="0"/>
              </a:rPr>
              <a:t>3: Pseudo satisfiers</a:t>
            </a:r>
          </a:p>
        </p:txBody>
      </p:sp>
      <p:sp>
        <p:nvSpPr>
          <p:cNvPr id="3" name="TextBox 2">
            <a:extLst>
              <a:ext uri="{FF2B5EF4-FFF2-40B4-BE49-F238E27FC236}">
                <a16:creationId xmlns:a16="http://schemas.microsoft.com/office/drawing/2014/main" id="{F89A69D7-465F-114C-A6B3-E3191BE52E9D}"/>
              </a:ext>
            </a:extLst>
          </p:cNvPr>
          <p:cNvSpPr txBox="1"/>
          <p:nvPr/>
        </p:nvSpPr>
        <p:spPr>
          <a:xfrm>
            <a:off x="9646920" y="6240780"/>
            <a:ext cx="2343590" cy="369332"/>
          </a:xfrm>
          <a:prstGeom prst="rect">
            <a:avLst/>
          </a:prstGeom>
          <a:noFill/>
        </p:spPr>
        <p:txBody>
          <a:bodyPr wrap="none" rtlCol="0">
            <a:spAutoFit/>
          </a:bodyPr>
          <a:lstStyle/>
          <a:p>
            <a:r>
              <a:rPr lang="en-US" dirty="0">
                <a:solidFill>
                  <a:schemeClr val="bg1"/>
                </a:solidFill>
              </a:rPr>
              <a:t>Credit: Nathan Dumlao</a:t>
            </a:r>
          </a:p>
        </p:txBody>
      </p:sp>
    </p:spTree>
    <p:extLst>
      <p:ext uri="{BB962C8B-B14F-4D97-AF65-F5344CB8AC3E}">
        <p14:creationId xmlns:p14="http://schemas.microsoft.com/office/powerpoint/2010/main" val="19922473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people around each other&#10;&#10;Description automatically generated">
            <a:extLst>
              <a:ext uri="{FF2B5EF4-FFF2-40B4-BE49-F238E27FC236}">
                <a16:creationId xmlns:a16="http://schemas.microsoft.com/office/drawing/2014/main" id="{EA05E05A-706A-024E-8C45-B409726390F7}"/>
              </a:ext>
            </a:extLst>
          </p:cNvPr>
          <p:cNvPicPr>
            <a:picLocks noChangeAspect="1"/>
          </p:cNvPicPr>
          <p:nvPr/>
        </p:nvPicPr>
        <p:blipFill>
          <a:blip r:embed="rId2"/>
          <a:stretch>
            <a:fillRect/>
          </a:stretch>
        </p:blipFill>
        <p:spPr>
          <a:xfrm>
            <a:off x="1" y="8058"/>
            <a:ext cx="12192000" cy="6849942"/>
          </a:xfrm>
          <a:prstGeom prst="rect">
            <a:avLst/>
          </a:prstGeom>
        </p:spPr>
      </p:pic>
    </p:spTree>
    <p:extLst>
      <p:ext uri="{BB962C8B-B14F-4D97-AF65-F5344CB8AC3E}">
        <p14:creationId xmlns:p14="http://schemas.microsoft.com/office/powerpoint/2010/main" val="34690729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dirt road&#10;&#10;Description automatically generated">
            <a:extLst>
              <a:ext uri="{FF2B5EF4-FFF2-40B4-BE49-F238E27FC236}">
                <a16:creationId xmlns:a16="http://schemas.microsoft.com/office/drawing/2014/main" id="{30F42A70-1F5A-8043-822C-9E1B3469F4CF}"/>
              </a:ext>
            </a:extLst>
          </p:cNvPr>
          <p:cNvPicPr>
            <a:picLocks noChangeAspect="1"/>
          </p:cNvPicPr>
          <p:nvPr/>
        </p:nvPicPr>
        <p:blipFill>
          <a:blip r:embed="rId3"/>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C8A8C9F-0BC1-B440-A1FC-8AF01FDCFDDD}"/>
              </a:ext>
            </a:extLst>
          </p:cNvPr>
          <p:cNvSpPr>
            <a:spLocks noGrp="1"/>
          </p:cNvSpPr>
          <p:nvPr>
            <p:ph type="title"/>
          </p:nvPr>
        </p:nvSpPr>
        <p:spPr>
          <a:xfrm>
            <a:off x="435552" y="386400"/>
            <a:ext cx="11167820" cy="903068"/>
          </a:xfrm>
        </p:spPr>
        <p:txBody>
          <a:bodyPr>
            <a:normAutofit/>
          </a:bodyPr>
          <a:lstStyle/>
          <a:p>
            <a:pPr algn="ctr"/>
            <a:r>
              <a:rPr lang="en-US" b="1" dirty="0">
                <a:solidFill>
                  <a:schemeClr val="bg1"/>
                </a:solidFill>
                <a:latin typeface="Lato Medium" panose="020F0502020204030203" pitchFamily="34" charset="0"/>
                <a:ea typeface="Lato Medium" panose="020F0502020204030203" pitchFamily="34" charset="0"/>
                <a:cs typeface="Lato Medium" panose="020F0502020204030203" pitchFamily="34" charset="0"/>
              </a:rPr>
              <a:t>The long </a:t>
            </a:r>
            <a:r>
              <a:rPr lang="en-US" b="1">
                <a:solidFill>
                  <a:schemeClr val="bg1"/>
                </a:solidFill>
                <a:latin typeface="Lato Medium" panose="020F0502020204030203" pitchFamily="34" charset="0"/>
                <a:ea typeface="Lato Medium" panose="020F0502020204030203" pitchFamily="34" charset="0"/>
                <a:cs typeface="Lato Medium" panose="020F0502020204030203" pitchFamily="34" charset="0"/>
              </a:rPr>
              <a:t>road option</a:t>
            </a:r>
            <a:endParaRPr lang="en-US" b="1" dirty="0">
              <a:solidFill>
                <a:schemeClr val="bg1"/>
              </a:solidFill>
              <a:latin typeface="Lato Medium" panose="020F0502020204030203" pitchFamily="34" charset="0"/>
              <a:ea typeface="Lato Medium" panose="020F0502020204030203" pitchFamily="34" charset="0"/>
              <a:cs typeface="Lato Medium" panose="020F0502020204030203" pitchFamily="34" charset="0"/>
            </a:endParaRPr>
          </a:p>
        </p:txBody>
      </p:sp>
      <p:sp>
        <p:nvSpPr>
          <p:cNvPr id="6" name="Content Placeholder 5">
            <a:extLst>
              <a:ext uri="{FF2B5EF4-FFF2-40B4-BE49-F238E27FC236}">
                <a16:creationId xmlns:a16="http://schemas.microsoft.com/office/drawing/2014/main" id="{C6D2A335-C8D6-FD42-976F-E62CED635C80}"/>
              </a:ext>
            </a:extLst>
          </p:cNvPr>
          <p:cNvSpPr>
            <a:spLocks noGrp="1"/>
          </p:cNvSpPr>
          <p:nvPr>
            <p:ph sz="half" idx="1"/>
          </p:nvPr>
        </p:nvSpPr>
        <p:spPr>
          <a:xfrm rot="19997568">
            <a:off x="395048" y="2185611"/>
            <a:ext cx="1931659" cy="1388900"/>
          </a:xfrm>
        </p:spPr>
        <p:txBody>
          <a:bodyPr>
            <a:normAutofit/>
          </a:bodyPr>
          <a:lstStyle/>
          <a:p>
            <a:pPr marL="0" lvl="0" indent="0" fontAlgn="base">
              <a:buNone/>
            </a:pPr>
            <a:r>
              <a:rPr lang="en-GB" sz="3600" b="1" dirty="0">
                <a:solidFill>
                  <a:schemeClr val="bg1"/>
                </a:solidFill>
                <a:latin typeface="Lato Medium" panose="020F0502020204030203" pitchFamily="34" charset="0"/>
                <a:ea typeface="Lato Medium" panose="020F0502020204030203" pitchFamily="34" charset="0"/>
                <a:cs typeface="Lato Medium" panose="020F0502020204030203" pitchFamily="34" charset="0"/>
              </a:rPr>
              <a:t>Current story</a:t>
            </a:r>
          </a:p>
        </p:txBody>
      </p:sp>
      <p:sp>
        <p:nvSpPr>
          <p:cNvPr id="3" name="Content Placeholder 2">
            <a:extLst>
              <a:ext uri="{FF2B5EF4-FFF2-40B4-BE49-F238E27FC236}">
                <a16:creationId xmlns:a16="http://schemas.microsoft.com/office/drawing/2014/main" id="{2CA32F2F-8050-8D4F-B9D5-5F9C7F3953DB}"/>
              </a:ext>
            </a:extLst>
          </p:cNvPr>
          <p:cNvSpPr>
            <a:spLocks noGrp="1"/>
          </p:cNvSpPr>
          <p:nvPr>
            <p:ph sz="half" idx="2"/>
          </p:nvPr>
        </p:nvSpPr>
        <p:spPr>
          <a:xfrm>
            <a:off x="2324746" y="2595716"/>
            <a:ext cx="9562454" cy="3752329"/>
          </a:xfrm>
        </p:spPr>
        <p:txBody>
          <a:bodyPr>
            <a:normAutofit/>
          </a:bodyPr>
          <a:lstStyle/>
          <a:p>
            <a:pPr marL="514350" lvl="0" indent="-514350" fontAlgn="base">
              <a:buFont typeface="+mj-lt"/>
              <a:buAutoNum type="arabicPeriod"/>
            </a:pPr>
            <a:r>
              <a:rPr lang="en-US" sz="3200" b="1" dirty="0">
                <a:solidFill>
                  <a:schemeClr val="bg1"/>
                </a:solidFill>
                <a:latin typeface="Lato Medium" panose="020F0502020204030203" pitchFamily="34" charset="0"/>
                <a:ea typeface="Lato Medium" panose="020F0502020204030203" pitchFamily="34" charset="0"/>
                <a:cs typeface="Lato Medium" panose="020F0502020204030203" pitchFamily="34" charset="0"/>
              </a:rPr>
              <a:t>Get the economy to grow bigger, but don’t fret too much about the damage to people or environment this does</a:t>
            </a:r>
            <a:endParaRPr lang="en-GB" sz="3200" b="1" dirty="0">
              <a:solidFill>
                <a:schemeClr val="bg1"/>
              </a:solidFill>
              <a:latin typeface="Lato Medium" panose="020F0502020204030203" pitchFamily="34" charset="0"/>
              <a:ea typeface="Lato Medium" panose="020F0502020204030203" pitchFamily="34" charset="0"/>
              <a:cs typeface="Lato Medium" panose="020F0502020204030203" pitchFamily="34" charset="0"/>
            </a:endParaRPr>
          </a:p>
          <a:p>
            <a:pPr marL="514350" lvl="0" indent="-514350" fontAlgn="base">
              <a:buFont typeface="+mj-lt"/>
              <a:buAutoNum type="arabicPeriod"/>
            </a:pPr>
            <a:r>
              <a:rPr lang="en-US" sz="3200" b="1" dirty="0">
                <a:solidFill>
                  <a:schemeClr val="bg1"/>
                </a:solidFill>
                <a:latin typeface="Lato Medium" panose="020F0502020204030203" pitchFamily="34" charset="0"/>
                <a:ea typeface="Lato Medium" panose="020F0502020204030203" pitchFamily="34" charset="0"/>
                <a:cs typeface="Lato Medium" panose="020F0502020204030203" pitchFamily="34" charset="0"/>
              </a:rPr>
              <a:t>Sequester a chunk via taxes </a:t>
            </a:r>
          </a:p>
          <a:p>
            <a:pPr marL="514350" lvl="0" indent="-514350" fontAlgn="base">
              <a:buFont typeface="+mj-lt"/>
              <a:buAutoNum type="arabicPeriod"/>
            </a:pPr>
            <a:r>
              <a:rPr lang="en-US" sz="3200" b="1" dirty="0">
                <a:solidFill>
                  <a:schemeClr val="bg1"/>
                </a:solidFill>
                <a:latin typeface="Lato Medium" panose="020F0502020204030203" pitchFamily="34" charset="0"/>
                <a:ea typeface="Lato Medium" panose="020F0502020204030203" pitchFamily="34" charset="0"/>
                <a:cs typeface="Lato Medium" panose="020F0502020204030203" pitchFamily="34" charset="0"/>
              </a:rPr>
              <a:t>Channel some of this money to helping people &amp; the planet cope with step #1</a:t>
            </a:r>
            <a:endParaRPr lang="en-GB" sz="3200" b="1" dirty="0">
              <a:solidFill>
                <a:schemeClr val="bg1"/>
              </a:solidFill>
              <a:latin typeface="Lato Medium" panose="020F0502020204030203" pitchFamily="34" charset="0"/>
              <a:ea typeface="Lato Medium" panose="020F0502020204030203" pitchFamily="34" charset="0"/>
              <a:cs typeface="Lato Medium" panose="020F0502020204030203" pitchFamily="34" charset="0"/>
            </a:endParaRPr>
          </a:p>
          <a:p>
            <a:endParaRPr lang="en-US" b="1" dirty="0">
              <a:solidFill>
                <a:schemeClr val="bg1"/>
              </a:solidFill>
            </a:endParaRPr>
          </a:p>
        </p:txBody>
      </p:sp>
      <p:sp>
        <p:nvSpPr>
          <p:cNvPr id="7" name="TextBox 6">
            <a:extLst>
              <a:ext uri="{FF2B5EF4-FFF2-40B4-BE49-F238E27FC236}">
                <a16:creationId xmlns:a16="http://schemas.microsoft.com/office/drawing/2014/main" id="{B6A96DF7-2AC0-1145-9A93-B4713530865A}"/>
              </a:ext>
            </a:extLst>
          </p:cNvPr>
          <p:cNvSpPr txBox="1"/>
          <p:nvPr/>
        </p:nvSpPr>
        <p:spPr>
          <a:xfrm>
            <a:off x="10574594" y="6471600"/>
            <a:ext cx="1453668" cy="276999"/>
          </a:xfrm>
          <a:prstGeom prst="rect">
            <a:avLst/>
          </a:prstGeom>
          <a:noFill/>
        </p:spPr>
        <p:txBody>
          <a:bodyPr wrap="none" rtlCol="0">
            <a:spAutoFit/>
          </a:bodyPr>
          <a:lstStyle/>
          <a:p>
            <a:r>
              <a:rPr lang="en-US" sz="1200" dirty="0">
                <a:solidFill>
                  <a:schemeClr val="bg1"/>
                </a:solidFill>
              </a:rPr>
              <a:t>Credit: Jakob Owens</a:t>
            </a:r>
          </a:p>
        </p:txBody>
      </p:sp>
    </p:spTree>
    <p:extLst>
      <p:ext uri="{BB962C8B-B14F-4D97-AF65-F5344CB8AC3E}">
        <p14:creationId xmlns:p14="http://schemas.microsoft.com/office/powerpoint/2010/main" val="526681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rowd of people walking on a city street&#10;&#10;Description automatically generated">
            <a:extLst>
              <a:ext uri="{FF2B5EF4-FFF2-40B4-BE49-F238E27FC236}">
                <a16:creationId xmlns:a16="http://schemas.microsoft.com/office/drawing/2014/main" id="{A08118CA-F185-EC46-9C78-99D89376AE19}"/>
              </a:ext>
            </a:extLst>
          </p:cNvPr>
          <p:cNvPicPr>
            <a:picLocks noChangeAspect="1"/>
          </p:cNvPicPr>
          <p:nvPr/>
        </p:nvPicPr>
        <p:blipFill rotWithShape="1">
          <a:blip r:embed="rId3">
            <a:alphaModFix amt="64000"/>
          </a:blip>
          <a:srcRect t="15730"/>
          <a:stretch/>
        </p:blipFill>
        <p:spPr>
          <a:xfrm>
            <a:off x="20" y="10"/>
            <a:ext cx="12191980" cy="6857990"/>
          </a:xfrm>
          <a:prstGeom prst="rect">
            <a:avLst/>
          </a:prstGeom>
          <a:solidFill>
            <a:schemeClr val="tx1"/>
          </a:solidFill>
        </p:spPr>
      </p:pic>
      <p:sp>
        <p:nvSpPr>
          <p:cNvPr id="4" name="TextBox 3">
            <a:extLst>
              <a:ext uri="{FF2B5EF4-FFF2-40B4-BE49-F238E27FC236}">
                <a16:creationId xmlns:a16="http://schemas.microsoft.com/office/drawing/2014/main" id="{662F7EE3-8CBD-D940-9BAD-F3B5EBE898EA}"/>
              </a:ext>
            </a:extLst>
          </p:cNvPr>
          <p:cNvSpPr txBox="1"/>
          <p:nvPr/>
        </p:nvSpPr>
        <p:spPr>
          <a:xfrm>
            <a:off x="10201820" y="6378299"/>
            <a:ext cx="1990160" cy="369332"/>
          </a:xfrm>
          <a:prstGeom prst="rect">
            <a:avLst/>
          </a:prstGeom>
          <a:noFill/>
        </p:spPr>
        <p:txBody>
          <a:bodyPr wrap="none" rtlCol="0">
            <a:spAutoFit/>
          </a:bodyPr>
          <a:lstStyle/>
          <a:p>
            <a:r>
              <a:rPr lang="en-US" dirty="0">
                <a:solidFill>
                  <a:schemeClr val="bg1"/>
                </a:solidFill>
              </a:rPr>
              <a:t>Credit: Arthur Craft</a:t>
            </a:r>
          </a:p>
        </p:txBody>
      </p:sp>
      <p:sp>
        <p:nvSpPr>
          <p:cNvPr id="6" name="Rectangle 5">
            <a:extLst>
              <a:ext uri="{FF2B5EF4-FFF2-40B4-BE49-F238E27FC236}">
                <a16:creationId xmlns:a16="http://schemas.microsoft.com/office/drawing/2014/main" id="{814C4D72-E21B-7B41-9470-956B3B93E35E}"/>
              </a:ext>
            </a:extLst>
          </p:cNvPr>
          <p:cNvSpPr/>
          <p:nvPr/>
        </p:nvSpPr>
        <p:spPr>
          <a:xfrm>
            <a:off x="186121" y="382012"/>
            <a:ext cx="11819758" cy="6093976"/>
          </a:xfrm>
          <a:prstGeom prst="rect">
            <a:avLst/>
          </a:prstGeom>
        </p:spPr>
        <p:txBody>
          <a:bodyPr wrap="square">
            <a:spAutoFit/>
          </a:bodyPr>
          <a:lstStyle/>
          <a:p>
            <a:r>
              <a:rPr lang="en-GB" sz="5400" dirty="0">
                <a:solidFill>
                  <a:schemeClr val="bg1"/>
                </a:solidFill>
              </a:rPr>
              <a:t>People know things need to change </a:t>
            </a:r>
            <a:r>
              <a:rPr lang="en-GB" sz="1600" dirty="0">
                <a:solidFill>
                  <a:schemeClr val="bg1"/>
                </a:solidFill>
              </a:rPr>
              <a:t>(Edelman 2020)</a:t>
            </a:r>
            <a:r>
              <a:rPr lang="en-GB" sz="4400" dirty="0">
                <a:solidFill>
                  <a:schemeClr val="bg1"/>
                </a:solidFill>
              </a:rPr>
              <a:t>:</a:t>
            </a:r>
            <a:r>
              <a:rPr lang="en-GB" sz="5400" dirty="0">
                <a:solidFill>
                  <a:schemeClr val="bg1"/>
                </a:solidFill>
              </a:rPr>
              <a:t> </a:t>
            </a:r>
          </a:p>
          <a:p>
            <a:pPr marL="457200" indent="-457200">
              <a:buFont typeface="Arial" panose="020B0604020202020204" pitchFamily="34" charset="0"/>
              <a:buChar char="•"/>
            </a:pPr>
            <a:r>
              <a:rPr lang="en-GB" sz="4800" b="1" dirty="0">
                <a:solidFill>
                  <a:schemeClr val="bg1"/>
                </a:solidFill>
              </a:rPr>
              <a:t>Majority in every developed market (sic) believe won’t be better off in 5yrs</a:t>
            </a:r>
          </a:p>
          <a:p>
            <a:pPr marL="457200" indent="-457200">
              <a:buFont typeface="Arial" panose="020B0604020202020204" pitchFamily="34" charset="0"/>
              <a:buChar char="•"/>
            </a:pPr>
            <a:r>
              <a:rPr lang="en-GB" sz="4800" b="1" dirty="0">
                <a:solidFill>
                  <a:schemeClr val="bg1"/>
                </a:solidFill>
              </a:rPr>
              <a:t>Over half (globally) believe capitalism doing more harm than good</a:t>
            </a:r>
          </a:p>
          <a:p>
            <a:pPr marL="457200" indent="-457200">
              <a:buFont typeface="Arial" panose="020B0604020202020204" pitchFamily="34" charset="0"/>
              <a:buChar char="•"/>
            </a:pPr>
            <a:r>
              <a:rPr lang="en-GB" sz="4800" b="1" dirty="0">
                <a:solidFill>
                  <a:schemeClr val="bg1"/>
                </a:solidFill>
              </a:rPr>
              <a:t>Growing sense of inequity &amp; unfairness: institutions increasingly serve interests of the few</a:t>
            </a:r>
          </a:p>
        </p:txBody>
      </p:sp>
    </p:spTree>
    <p:extLst>
      <p:ext uri="{BB962C8B-B14F-4D97-AF65-F5344CB8AC3E}">
        <p14:creationId xmlns:p14="http://schemas.microsoft.com/office/powerpoint/2010/main" val="1906058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 calcmode="lin" valueType="num">
                                      <p:cBhvr additive="base">
                                        <p:cTn id="7"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 calcmode="lin" valueType="num">
                                      <p:cBhvr additive="base">
                                        <p:cTn id="13"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anim calcmode="lin" valueType="num">
                                      <p:cBhvr additive="base">
                                        <p:cTn id="19"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screenshot of a cell phone&#10;&#10;Description automatically generated">
            <a:extLst>
              <a:ext uri="{FF2B5EF4-FFF2-40B4-BE49-F238E27FC236}">
                <a16:creationId xmlns:a16="http://schemas.microsoft.com/office/drawing/2014/main" id="{AA671D0D-55DD-2E4D-930B-618CB785A25D}"/>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0170212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6FDE11A-4BA0-EE4C-BFB0-B660ABB98285}"/>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7000"/>
                    </a14:imgEffect>
                  </a14:imgLayer>
                </a14:imgProps>
              </a:ext>
            </a:extLst>
          </a:blip>
          <a:srcRect t="3410" b="17084"/>
          <a:stretch/>
        </p:blipFill>
        <p:spPr>
          <a:xfrm>
            <a:off x="-3047" y="10"/>
            <a:ext cx="12191999" cy="6857990"/>
          </a:xfrm>
          <a:prstGeom prst="rect">
            <a:avLst/>
          </a:prstGeom>
          <a:solidFill>
            <a:schemeClr val="tx1"/>
          </a:solidFill>
        </p:spPr>
      </p:pic>
      <p:sp>
        <p:nvSpPr>
          <p:cNvPr id="4" name="Title 3">
            <a:extLst>
              <a:ext uri="{FF2B5EF4-FFF2-40B4-BE49-F238E27FC236}">
                <a16:creationId xmlns:a16="http://schemas.microsoft.com/office/drawing/2014/main" id="{E22ABE67-C478-354C-95FA-F748693A5928}"/>
              </a:ext>
            </a:extLst>
          </p:cNvPr>
          <p:cNvSpPr>
            <a:spLocks noGrp="1"/>
          </p:cNvSpPr>
          <p:nvPr>
            <p:ph type="title"/>
          </p:nvPr>
        </p:nvSpPr>
        <p:spPr>
          <a:xfrm>
            <a:off x="1097280" y="325550"/>
            <a:ext cx="10058400" cy="3574778"/>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r>
              <a:rPr lang="en-US" sz="5200">
                <a:solidFill>
                  <a:srgbClr val="FFFFFF"/>
                </a:solidFill>
              </a:rPr>
              <a:t> </a:t>
            </a:r>
          </a:p>
        </p:txBody>
      </p:sp>
      <p:sp>
        <p:nvSpPr>
          <p:cNvPr id="5" name="TextBox 4">
            <a:extLst>
              <a:ext uri="{FF2B5EF4-FFF2-40B4-BE49-F238E27FC236}">
                <a16:creationId xmlns:a16="http://schemas.microsoft.com/office/drawing/2014/main" id="{72011153-A180-704E-8533-5081E60ED6DC}"/>
              </a:ext>
            </a:extLst>
          </p:cNvPr>
          <p:cNvSpPr txBox="1"/>
          <p:nvPr/>
        </p:nvSpPr>
        <p:spPr>
          <a:xfrm rot="429269">
            <a:off x="3421908" y="697695"/>
            <a:ext cx="8549713" cy="1107996"/>
          </a:xfrm>
          <a:prstGeom prst="rect">
            <a:avLst/>
          </a:prstGeom>
          <a:noFill/>
        </p:spPr>
        <p:txBody>
          <a:bodyPr wrap="none" rtlCol="0">
            <a:spAutoFit/>
          </a:bodyPr>
          <a:lstStyle/>
          <a:p>
            <a:pPr>
              <a:spcAft>
                <a:spcPts val="600"/>
              </a:spcAft>
            </a:pPr>
            <a:r>
              <a:rPr lang="en-US" sz="6600" dirty="0">
                <a:solidFill>
                  <a:schemeClr val="bg1"/>
                </a:solidFill>
              </a:rPr>
              <a:t>The 2 “SCs” of wellbeing</a:t>
            </a:r>
          </a:p>
        </p:txBody>
      </p:sp>
      <p:sp>
        <p:nvSpPr>
          <p:cNvPr id="2" name="TextBox 1">
            <a:extLst>
              <a:ext uri="{FF2B5EF4-FFF2-40B4-BE49-F238E27FC236}">
                <a16:creationId xmlns:a16="http://schemas.microsoft.com/office/drawing/2014/main" id="{E5C3B320-DD18-8D4D-9685-D9CB090C9C70}"/>
              </a:ext>
            </a:extLst>
          </p:cNvPr>
          <p:cNvSpPr txBox="1"/>
          <p:nvPr/>
        </p:nvSpPr>
        <p:spPr>
          <a:xfrm>
            <a:off x="321287" y="2721114"/>
            <a:ext cx="4146713" cy="707886"/>
          </a:xfrm>
          <a:prstGeom prst="rect">
            <a:avLst/>
          </a:prstGeom>
          <a:noFill/>
        </p:spPr>
        <p:txBody>
          <a:bodyPr wrap="none" rtlCol="0">
            <a:spAutoFit/>
          </a:bodyPr>
          <a:lstStyle/>
          <a:p>
            <a:pPr>
              <a:spcAft>
                <a:spcPts val="600"/>
              </a:spcAft>
            </a:pPr>
            <a:r>
              <a:rPr lang="en-US" sz="4000" dirty="0">
                <a:solidFill>
                  <a:schemeClr val="bg1"/>
                </a:solidFill>
              </a:rPr>
              <a:t>1 Survival &amp; coping</a:t>
            </a:r>
            <a:endParaRPr lang="en-US" sz="4000">
              <a:solidFill>
                <a:schemeClr val="bg1"/>
              </a:solidFill>
            </a:endParaRPr>
          </a:p>
        </p:txBody>
      </p:sp>
      <p:sp>
        <p:nvSpPr>
          <p:cNvPr id="3" name="TextBox 2">
            <a:extLst>
              <a:ext uri="{FF2B5EF4-FFF2-40B4-BE49-F238E27FC236}">
                <a16:creationId xmlns:a16="http://schemas.microsoft.com/office/drawing/2014/main" id="{A6A785D1-5348-8B4F-9ACF-6D726B1E25CF}"/>
              </a:ext>
            </a:extLst>
          </p:cNvPr>
          <p:cNvSpPr txBox="1"/>
          <p:nvPr/>
        </p:nvSpPr>
        <p:spPr>
          <a:xfrm>
            <a:off x="321287" y="4175371"/>
            <a:ext cx="7120667" cy="1323439"/>
          </a:xfrm>
          <a:prstGeom prst="rect">
            <a:avLst/>
          </a:prstGeom>
          <a:noFill/>
        </p:spPr>
        <p:txBody>
          <a:bodyPr wrap="none" rtlCol="0">
            <a:spAutoFit/>
          </a:bodyPr>
          <a:lstStyle/>
          <a:p>
            <a:pPr>
              <a:spcAft>
                <a:spcPts val="600"/>
              </a:spcAft>
            </a:pPr>
            <a:r>
              <a:rPr lang="en-US" sz="8000" dirty="0">
                <a:solidFill>
                  <a:schemeClr val="bg1"/>
                </a:solidFill>
              </a:rPr>
              <a:t>2 System change</a:t>
            </a:r>
            <a:endParaRPr lang="en-US" sz="8000">
              <a:solidFill>
                <a:schemeClr val="bg1"/>
              </a:solidFill>
            </a:endParaRPr>
          </a:p>
        </p:txBody>
      </p:sp>
    </p:spTree>
    <p:extLst>
      <p:ext uri="{BB962C8B-B14F-4D97-AF65-F5344CB8AC3E}">
        <p14:creationId xmlns:p14="http://schemas.microsoft.com/office/powerpoint/2010/main" val="1153594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FC4DFF2-DF77-D24F-817B-097D6B5F8D09}"/>
              </a:ext>
            </a:extLst>
          </p:cNvPr>
          <p:cNvPicPr>
            <a:picLocks noChangeAspect="1"/>
          </p:cNvPicPr>
          <p:nvPr/>
        </p:nvPicPr>
        <p:blipFill rotWithShape="1">
          <a:blip r:embed="rId3">
            <a:alphaModFix amt="50000"/>
          </a:blip>
          <a:srcRect t="10113" b="5617"/>
          <a:stretch/>
        </p:blipFill>
        <p:spPr>
          <a:xfrm>
            <a:off x="1" y="2"/>
            <a:ext cx="12191980" cy="6857999"/>
          </a:xfrm>
          <a:prstGeom prst="rect">
            <a:avLst/>
          </a:prstGeom>
        </p:spPr>
      </p:pic>
      <p:sp>
        <p:nvSpPr>
          <p:cNvPr id="4" name="TextBox 3">
            <a:extLst>
              <a:ext uri="{FF2B5EF4-FFF2-40B4-BE49-F238E27FC236}">
                <a16:creationId xmlns:a16="http://schemas.microsoft.com/office/drawing/2014/main" id="{DFEC2FE9-125D-D54F-9E5F-2661658165BF}"/>
              </a:ext>
            </a:extLst>
          </p:cNvPr>
          <p:cNvSpPr txBox="1"/>
          <p:nvPr/>
        </p:nvSpPr>
        <p:spPr>
          <a:xfrm>
            <a:off x="4136790" y="1426192"/>
            <a:ext cx="8272814" cy="2002808"/>
          </a:xfrm>
          <a:prstGeom prst="rect">
            <a:avLst/>
          </a:prstGeom>
        </p:spPr>
        <p:txBody>
          <a:bodyPr vert="horz" lIns="91440" tIns="45720" rIns="91440" bIns="45720" rtlCol="0" anchor="b">
            <a:noAutofit/>
          </a:bodyPr>
          <a:lstStyle/>
          <a:p>
            <a:pPr algn="ctr">
              <a:lnSpc>
                <a:spcPct val="90000"/>
              </a:lnSpc>
              <a:spcBef>
                <a:spcPct val="0"/>
              </a:spcBef>
              <a:spcAft>
                <a:spcPts val="600"/>
              </a:spcAft>
            </a:pPr>
            <a:r>
              <a:rPr lang="en-US" sz="5400" b="1" kern="1200" dirty="0">
                <a:solidFill>
                  <a:srgbClr val="FFFFFF"/>
                </a:solidFill>
                <a:latin typeface="+mj-lt"/>
                <a:ea typeface="+mj-ea"/>
                <a:cs typeface="+mj-cs"/>
              </a:rPr>
              <a:t>A </a:t>
            </a:r>
            <a:r>
              <a:rPr lang="en-US" sz="6600" b="1" dirty="0">
                <a:solidFill>
                  <a:srgbClr val="FFFFFF"/>
                </a:solidFill>
                <a:latin typeface="+mj-lt"/>
                <a:ea typeface="+mj-ea"/>
                <a:cs typeface="+mj-cs"/>
              </a:rPr>
              <a:t>wellbeing economy: </a:t>
            </a:r>
          </a:p>
          <a:p>
            <a:pPr algn="ctr">
              <a:lnSpc>
                <a:spcPct val="90000"/>
              </a:lnSpc>
              <a:spcBef>
                <a:spcPct val="0"/>
              </a:spcBef>
              <a:spcAft>
                <a:spcPts val="600"/>
              </a:spcAft>
            </a:pPr>
            <a:r>
              <a:rPr lang="en-US" sz="6600" b="1" dirty="0">
                <a:solidFill>
                  <a:srgbClr val="FFFFFF"/>
                </a:solidFill>
                <a:latin typeface="+mj-lt"/>
                <a:ea typeface="+mj-ea"/>
                <a:cs typeface="+mj-cs"/>
              </a:rPr>
              <a:t>social justice </a:t>
            </a:r>
          </a:p>
          <a:p>
            <a:pPr algn="ctr">
              <a:lnSpc>
                <a:spcPct val="90000"/>
              </a:lnSpc>
              <a:spcBef>
                <a:spcPct val="0"/>
              </a:spcBef>
              <a:spcAft>
                <a:spcPts val="600"/>
              </a:spcAft>
            </a:pPr>
            <a:r>
              <a:rPr lang="en-US" sz="6600" b="1" dirty="0">
                <a:solidFill>
                  <a:srgbClr val="FFFFFF"/>
                </a:solidFill>
                <a:latin typeface="+mj-lt"/>
                <a:ea typeface="+mj-ea"/>
                <a:cs typeface="+mj-cs"/>
              </a:rPr>
              <a:t>on a healthy planet</a:t>
            </a:r>
            <a:endParaRPr lang="en-US" sz="6600" b="1" kern="1200" dirty="0">
              <a:solidFill>
                <a:srgbClr val="FFFFFF"/>
              </a:solidFill>
              <a:latin typeface="+mj-lt"/>
              <a:ea typeface="+mj-ea"/>
              <a:cs typeface="+mj-cs"/>
            </a:endParaRPr>
          </a:p>
        </p:txBody>
      </p:sp>
      <p:sp>
        <p:nvSpPr>
          <p:cNvPr id="2" name="TextBox 1">
            <a:extLst>
              <a:ext uri="{FF2B5EF4-FFF2-40B4-BE49-F238E27FC236}">
                <a16:creationId xmlns:a16="http://schemas.microsoft.com/office/drawing/2014/main" id="{282DC6BD-2AE4-F947-AA9F-21855A8A37FA}"/>
              </a:ext>
            </a:extLst>
          </p:cNvPr>
          <p:cNvSpPr txBox="1"/>
          <p:nvPr/>
        </p:nvSpPr>
        <p:spPr>
          <a:xfrm>
            <a:off x="9966960" y="6355080"/>
            <a:ext cx="1706108" cy="369332"/>
          </a:xfrm>
          <a:prstGeom prst="rect">
            <a:avLst/>
          </a:prstGeom>
          <a:noFill/>
        </p:spPr>
        <p:txBody>
          <a:bodyPr wrap="none" rtlCol="0">
            <a:spAutoFit/>
          </a:bodyPr>
          <a:lstStyle/>
          <a:p>
            <a:r>
              <a:rPr lang="en-US" dirty="0">
                <a:solidFill>
                  <a:schemeClr val="bg1"/>
                </a:solidFill>
              </a:rPr>
              <a:t>Credit: Mi Pham</a:t>
            </a:r>
          </a:p>
        </p:txBody>
      </p:sp>
    </p:spTree>
    <p:extLst>
      <p:ext uri="{BB962C8B-B14F-4D97-AF65-F5344CB8AC3E}">
        <p14:creationId xmlns:p14="http://schemas.microsoft.com/office/powerpoint/2010/main" val="1159562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in a field&#10;&#10;Description automatically generated">
            <a:extLst>
              <a:ext uri="{FF2B5EF4-FFF2-40B4-BE49-F238E27FC236}">
                <a16:creationId xmlns:a16="http://schemas.microsoft.com/office/drawing/2014/main" id="{7262E40B-7F1B-F24E-96E2-B055CFE58CA7}"/>
              </a:ext>
            </a:extLst>
          </p:cNvPr>
          <p:cNvPicPr>
            <a:picLocks noChangeAspect="1"/>
          </p:cNvPicPr>
          <p:nvPr/>
        </p:nvPicPr>
        <p:blipFill>
          <a:blip r:embed="rId2"/>
          <a:stretch>
            <a:fillRect/>
          </a:stretch>
        </p:blipFill>
        <p:spPr>
          <a:xfrm>
            <a:off x="0" y="0"/>
            <a:ext cx="12204863" cy="6858000"/>
          </a:xfrm>
          <a:prstGeom prst="rect">
            <a:avLst/>
          </a:prstGeom>
        </p:spPr>
      </p:pic>
      <p:sp>
        <p:nvSpPr>
          <p:cNvPr id="2" name="TextBox 1">
            <a:extLst>
              <a:ext uri="{FF2B5EF4-FFF2-40B4-BE49-F238E27FC236}">
                <a16:creationId xmlns:a16="http://schemas.microsoft.com/office/drawing/2014/main" id="{368EA7F3-A3C5-7143-89F3-360B1A036988}"/>
              </a:ext>
            </a:extLst>
          </p:cNvPr>
          <p:cNvSpPr txBox="1"/>
          <p:nvPr/>
        </p:nvSpPr>
        <p:spPr>
          <a:xfrm>
            <a:off x="2255408" y="746879"/>
            <a:ext cx="6972871" cy="3139321"/>
          </a:xfrm>
          <a:prstGeom prst="rect">
            <a:avLst/>
          </a:prstGeom>
          <a:noFill/>
        </p:spPr>
        <p:txBody>
          <a:bodyPr wrap="none" rtlCol="0">
            <a:spAutoFit/>
          </a:bodyPr>
          <a:lstStyle/>
          <a:p>
            <a:pPr algn="ctr"/>
            <a:r>
              <a:rPr lang="en-US" sz="6600" dirty="0">
                <a:solidFill>
                  <a:schemeClr val="bg1"/>
                </a:solidFill>
              </a:rPr>
              <a:t>Common values</a:t>
            </a:r>
          </a:p>
          <a:p>
            <a:pPr algn="ctr"/>
            <a:endParaRPr lang="en-US" sz="6600" dirty="0">
              <a:solidFill>
                <a:schemeClr val="bg1"/>
              </a:solidFill>
            </a:endParaRPr>
          </a:p>
          <a:p>
            <a:pPr algn="ctr"/>
            <a:r>
              <a:rPr lang="en-US" sz="6600" dirty="0">
                <a:solidFill>
                  <a:schemeClr val="bg1"/>
                </a:solidFill>
              </a:rPr>
              <a:t>Fundamental needs</a:t>
            </a:r>
          </a:p>
        </p:txBody>
      </p:sp>
      <p:sp>
        <p:nvSpPr>
          <p:cNvPr id="3" name="TextBox 2">
            <a:extLst>
              <a:ext uri="{FF2B5EF4-FFF2-40B4-BE49-F238E27FC236}">
                <a16:creationId xmlns:a16="http://schemas.microsoft.com/office/drawing/2014/main" id="{E092B622-C5BD-1E40-8E98-383DC4B0BF63}"/>
              </a:ext>
            </a:extLst>
          </p:cNvPr>
          <p:cNvSpPr txBox="1"/>
          <p:nvPr/>
        </p:nvSpPr>
        <p:spPr>
          <a:xfrm>
            <a:off x="9228279" y="6111121"/>
            <a:ext cx="2794226" cy="369332"/>
          </a:xfrm>
          <a:prstGeom prst="rect">
            <a:avLst/>
          </a:prstGeom>
          <a:noFill/>
        </p:spPr>
        <p:txBody>
          <a:bodyPr wrap="none" rtlCol="0">
            <a:spAutoFit/>
          </a:bodyPr>
          <a:lstStyle/>
          <a:p>
            <a:r>
              <a:rPr lang="en-US" dirty="0">
                <a:solidFill>
                  <a:schemeClr val="bg1"/>
                </a:solidFill>
              </a:rPr>
              <a:t>Credit: Imperfect Life Coach</a:t>
            </a:r>
          </a:p>
        </p:txBody>
      </p:sp>
    </p:spTree>
    <p:extLst>
      <p:ext uri="{BB962C8B-B14F-4D97-AF65-F5344CB8AC3E}">
        <p14:creationId xmlns:p14="http://schemas.microsoft.com/office/powerpoint/2010/main" val="37747235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1EEC5483-3ED8-426E-8FC2-9C9F78455FA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1674"/>
            <a:ext cx="12249151" cy="6886575"/>
          </a:xfrm>
          <a:prstGeom prst="rect">
            <a:avLst/>
          </a:prstGeom>
        </p:spPr>
      </p:pic>
      <p:sp>
        <p:nvSpPr>
          <p:cNvPr id="4" name="TextBox 3">
            <a:extLst>
              <a:ext uri="{FF2B5EF4-FFF2-40B4-BE49-F238E27FC236}">
                <a16:creationId xmlns:a16="http://schemas.microsoft.com/office/drawing/2014/main" id="{9A1E63C3-D2D8-4CA1-A459-512A83342B00}"/>
              </a:ext>
            </a:extLst>
          </p:cNvPr>
          <p:cNvSpPr txBox="1"/>
          <p:nvPr/>
        </p:nvSpPr>
        <p:spPr>
          <a:xfrm>
            <a:off x="514351" y="219950"/>
            <a:ext cx="11163300" cy="6001643"/>
          </a:xfrm>
          <a:prstGeom prst="rect">
            <a:avLst/>
          </a:prstGeom>
          <a:noFill/>
        </p:spPr>
        <p:txBody>
          <a:bodyPr wrap="square" rtlCol="0">
            <a:spAutoFit/>
          </a:bodyPr>
          <a:lstStyle/>
          <a:p>
            <a:r>
              <a:rPr lang="en-US" sz="4800" b="1" dirty="0">
                <a:solidFill>
                  <a:schemeClr val="bg1"/>
                </a:solidFill>
                <a:latin typeface="Lato Medium" panose="020F0502020204030203" pitchFamily="34" charset="0"/>
                <a:ea typeface="Lato Medium" panose="020F0502020204030203" pitchFamily="34" charset="0"/>
                <a:cs typeface="Lato Medium" panose="020F0502020204030203" pitchFamily="34" charset="0"/>
              </a:rPr>
              <a:t>Fruits of growth?</a:t>
            </a:r>
          </a:p>
          <a:p>
            <a:pPr marL="685783" indent="-685783">
              <a:buFont typeface="Arial" panose="020B0604020202020204" pitchFamily="34" charset="0"/>
              <a:buChar char="•"/>
            </a:pPr>
            <a:r>
              <a:rPr lang="en-US" sz="4800" b="1" dirty="0">
                <a:solidFill>
                  <a:schemeClr val="bg1"/>
                </a:solidFill>
                <a:latin typeface="Lato Medium" panose="020F0502020204030203" pitchFamily="34" charset="0"/>
                <a:ea typeface="Lato Medium" panose="020F0502020204030203" pitchFamily="34" charset="0"/>
                <a:cs typeface="Lato Medium" panose="020F0502020204030203" pitchFamily="34" charset="0"/>
              </a:rPr>
              <a:t>Mothers and babies surviving</a:t>
            </a:r>
          </a:p>
          <a:p>
            <a:pPr marL="685783" indent="-685783">
              <a:buFont typeface="Arial" panose="020B0604020202020204" pitchFamily="34" charset="0"/>
              <a:buChar char="•"/>
            </a:pPr>
            <a:r>
              <a:rPr lang="en-US" sz="4800" b="1" dirty="0">
                <a:solidFill>
                  <a:schemeClr val="bg1"/>
                </a:solidFill>
                <a:latin typeface="Lato Medium" panose="020F0502020204030203" pitchFamily="34" charset="0"/>
                <a:ea typeface="Lato Medium" panose="020F0502020204030203" pitchFamily="34" charset="0"/>
                <a:cs typeface="Lato Medium" panose="020F0502020204030203" pitchFamily="34" charset="0"/>
              </a:rPr>
              <a:t>Diseases eradicated</a:t>
            </a:r>
          </a:p>
          <a:p>
            <a:pPr marL="685783" indent="-685783">
              <a:buFont typeface="Arial" panose="020B0604020202020204" pitchFamily="34" charset="0"/>
              <a:buChar char="•"/>
            </a:pPr>
            <a:r>
              <a:rPr lang="en-US" sz="4800" b="1" dirty="0">
                <a:solidFill>
                  <a:schemeClr val="bg1"/>
                </a:solidFill>
                <a:latin typeface="Lato Medium" panose="020F0502020204030203" pitchFamily="34" charset="0"/>
                <a:ea typeface="Lato Medium" panose="020F0502020204030203" pitchFamily="34" charset="0"/>
                <a:cs typeface="Lato Medium" panose="020F0502020204030203" pitchFamily="34" charset="0"/>
              </a:rPr>
              <a:t>Life expectancy rising</a:t>
            </a:r>
          </a:p>
          <a:p>
            <a:pPr marL="685783" indent="-685783">
              <a:buFont typeface="Arial" panose="020B0604020202020204" pitchFamily="34" charset="0"/>
              <a:buChar char="•"/>
            </a:pPr>
            <a:r>
              <a:rPr lang="en-US" sz="4800" b="1" dirty="0">
                <a:solidFill>
                  <a:schemeClr val="bg1"/>
                </a:solidFill>
                <a:latin typeface="Lato Medium" panose="020F0502020204030203" pitchFamily="34" charset="0"/>
                <a:ea typeface="Lato Medium" panose="020F0502020204030203" pitchFamily="34" charset="0"/>
                <a:cs typeface="Lato Medium" panose="020F0502020204030203" pitchFamily="34" charset="0"/>
              </a:rPr>
              <a:t>Illiteracy falling</a:t>
            </a:r>
          </a:p>
          <a:p>
            <a:pPr marL="685783" indent="-685783">
              <a:buFont typeface="Arial" panose="020B0604020202020204" pitchFamily="34" charset="0"/>
              <a:buChar char="•"/>
            </a:pPr>
            <a:r>
              <a:rPr lang="en-US" sz="4800" b="1" dirty="0">
                <a:solidFill>
                  <a:schemeClr val="bg1"/>
                </a:solidFill>
                <a:latin typeface="Lato Medium" panose="020F0502020204030203" pitchFamily="34" charset="0"/>
                <a:ea typeface="Lato Medium" panose="020F0502020204030203" pitchFamily="34" charset="0"/>
                <a:cs typeface="Lato Medium" panose="020F0502020204030203" pitchFamily="34" charset="0"/>
              </a:rPr>
              <a:t>Etc.</a:t>
            </a:r>
          </a:p>
          <a:p>
            <a:br>
              <a:rPr lang="en-US" sz="4800" b="1" dirty="0">
                <a:solidFill>
                  <a:schemeClr val="bg1"/>
                </a:solidFill>
                <a:latin typeface="Lato Medium" panose="020F0502020204030203" pitchFamily="34" charset="0"/>
                <a:ea typeface="Lato Medium" panose="020F0502020204030203" pitchFamily="34" charset="0"/>
                <a:cs typeface="Lato Medium" panose="020F0502020204030203" pitchFamily="34" charset="0"/>
              </a:rPr>
            </a:br>
            <a:r>
              <a:rPr lang="en-US" sz="4800" b="1" dirty="0">
                <a:solidFill>
                  <a:schemeClr val="bg1"/>
                </a:solidFill>
                <a:latin typeface="Lato Medium" panose="020F0502020204030203" pitchFamily="34" charset="0"/>
                <a:ea typeface="Lato Medium" panose="020F0502020204030203" pitchFamily="34" charset="0"/>
                <a:cs typeface="Lato Medium" panose="020F0502020204030203" pitchFamily="34" charset="0"/>
              </a:rPr>
              <a:t>If &amp; when…</a:t>
            </a:r>
          </a:p>
        </p:txBody>
      </p:sp>
    </p:spTree>
    <p:extLst>
      <p:ext uri="{BB962C8B-B14F-4D97-AF65-F5344CB8AC3E}">
        <p14:creationId xmlns:p14="http://schemas.microsoft.com/office/powerpoint/2010/main" val="1291164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wipe(down)">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wipe(down)">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Effect transition="in" filter="wipe(down)">
                                      <p:cBhvr>
                                        <p:cTn id="17" dur="500"/>
                                        <p:tgtEl>
                                          <p:spTgt spid="4">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4">
                                            <p:txEl>
                                              <p:pRg st="4" end="4"/>
                                            </p:txEl>
                                          </p:spTgt>
                                        </p:tgtEl>
                                        <p:attrNameLst>
                                          <p:attrName>style.visibility</p:attrName>
                                        </p:attrNameLst>
                                      </p:cBhvr>
                                      <p:to>
                                        <p:strVal val="visible"/>
                                      </p:to>
                                    </p:set>
                                    <p:animEffect transition="in" filter="wipe(down)">
                                      <p:cBhvr>
                                        <p:cTn id="22" dur="500"/>
                                        <p:tgtEl>
                                          <p:spTgt spid="4">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animEffect transition="in" filter="wipe(down)">
                                      <p:cBhvr>
                                        <p:cTn id="27" dur="500"/>
                                        <p:tgtEl>
                                          <p:spTgt spid="4">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4">
                                            <p:txEl>
                                              <p:pRg st="6" end="6"/>
                                            </p:txEl>
                                          </p:spTgt>
                                        </p:tgtEl>
                                        <p:attrNameLst>
                                          <p:attrName>style.visibility</p:attrName>
                                        </p:attrNameLst>
                                      </p:cBhvr>
                                      <p:to>
                                        <p:strVal val="visible"/>
                                      </p:to>
                                    </p:set>
                                    <p:animEffect transition="in" filter="wipe(down)">
                                      <p:cBhvr>
                                        <p:cTn id="32"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erson sitting on a couch&#10;&#10;Description automatically generated">
            <a:extLst>
              <a:ext uri="{FF2B5EF4-FFF2-40B4-BE49-F238E27FC236}">
                <a16:creationId xmlns:a16="http://schemas.microsoft.com/office/drawing/2014/main" id="{1D16DF76-2FF4-4D44-B0A0-925D017E603E}"/>
              </a:ext>
            </a:extLst>
          </p:cNvPr>
          <p:cNvPicPr>
            <a:picLocks noChangeAspect="1"/>
          </p:cNvPicPr>
          <p:nvPr/>
        </p:nvPicPr>
        <p:blipFill rotWithShape="1">
          <a:blip r:embed="rId2">
            <a:alphaModFix amt="35000"/>
          </a:blip>
          <a:srcRect t="173" b="15558"/>
          <a:stretch/>
        </p:blipFill>
        <p:spPr>
          <a:xfrm>
            <a:off x="20" y="10"/>
            <a:ext cx="12191980" cy="6857990"/>
          </a:xfrm>
          <a:prstGeom prst="rect">
            <a:avLst/>
          </a:prstGeom>
        </p:spPr>
      </p:pic>
      <p:sp>
        <p:nvSpPr>
          <p:cNvPr id="2" name="Title 1">
            <a:extLst>
              <a:ext uri="{FF2B5EF4-FFF2-40B4-BE49-F238E27FC236}">
                <a16:creationId xmlns:a16="http://schemas.microsoft.com/office/drawing/2014/main" id="{C84DDD7A-43DE-B54F-BF7D-802234484DB0}"/>
              </a:ext>
            </a:extLst>
          </p:cNvPr>
          <p:cNvSpPr>
            <a:spLocks noGrp="1"/>
          </p:cNvSpPr>
          <p:nvPr>
            <p:ph type="title"/>
          </p:nvPr>
        </p:nvSpPr>
        <p:spPr>
          <a:xfrm>
            <a:off x="838200" y="365125"/>
            <a:ext cx="10515600" cy="1325563"/>
          </a:xfrm>
        </p:spPr>
        <p:txBody>
          <a:bodyPr>
            <a:normAutofit/>
          </a:bodyPr>
          <a:lstStyle/>
          <a:p>
            <a:r>
              <a:rPr lang="en-US" sz="3700" b="1">
                <a:solidFill>
                  <a:srgbClr val="FFFFFF"/>
                </a:solidFill>
                <a:latin typeface="Lato Medium"/>
                <a:ea typeface="Lato Medium" panose="020F0502020204030203" pitchFamily="34" charset="0"/>
                <a:cs typeface="Lato Medium" panose="020F0502020204030203" pitchFamily="34" charset="0"/>
              </a:rPr>
              <a:t>Bronnie Ware, a palliative nurse, documented common regrets of patients in their last days</a:t>
            </a:r>
            <a:r>
              <a:rPr lang="pt-PT" sz="3700" b="1">
                <a:solidFill>
                  <a:srgbClr val="FFFFFF"/>
                </a:solidFill>
                <a:latin typeface="Lato Medium"/>
                <a:ea typeface="Lato Medium" panose="020F0502020204030203" pitchFamily="34" charset="0"/>
                <a:cs typeface="Lato Medium" panose="020F0502020204030203" pitchFamily="34" charset="0"/>
              </a:rPr>
              <a:t>: </a:t>
            </a:r>
            <a:endParaRPr lang="en-GB" sz="3700">
              <a:solidFill>
                <a:srgbClr val="FFFFFF"/>
              </a:solidFill>
              <a:latin typeface="Lato Medium"/>
            </a:endParaRPr>
          </a:p>
        </p:txBody>
      </p:sp>
      <p:sp>
        <p:nvSpPr>
          <p:cNvPr id="3" name="Content Placeholder 2">
            <a:extLst>
              <a:ext uri="{FF2B5EF4-FFF2-40B4-BE49-F238E27FC236}">
                <a16:creationId xmlns:a16="http://schemas.microsoft.com/office/drawing/2014/main" id="{039247A3-901A-964E-B87F-58E8D1F2A888}"/>
              </a:ext>
            </a:extLst>
          </p:cNvPr>
          <p:cNvSpPr>
            <a:spLocks noGrp="1"/>
          </p:cNvSpPr>
          <p:nvPr>
            <p:ph idx="1"/>
          </p:nvPr>
        </p:nvSpPr>
        <p:spPr>
          <a:xfrm>
            <a:off x="838200" y="1825625"/>
            <a:ext cx="10515600" cy="4351338"/>
          </a:xfrm>
        </p:spPr>
        <p:txBody>
          <a:bodyPr>
            <a:normAutofit/>
          </a:bodyPr>
          <a:lstStyle/>
          <a:p>
            <a:pPr lvl="0" fontAlgn="base"/>
            <a:r>
              <a:rPr lang="en-US" sz="2600" b="1" dirty="0">
                <a:solidFill>
                  <a:srgbClr val="FFFFFF"/>
                </a:solidFill>
                <a:latin typeface="Lato Medium" panose="020F0502020204030203" pitchFamily="34" charset="0"/>
                <a:ea typeface="Lato Medium" panose="020F0502020204030203" pitchFamily="34" charset="0"/>
                <a:cs typeface="Lato Medium" panose="020F0502020204030203" pitchFamily="34" charset="0"/>
              </a:rPr>
              <a:t>I wish I'd had the courage to live a life true to myself, not the life others expected of me</a:t>
            </a:r>
          </a:p>
          <a:p>
            <a:pPr marL="0" lvl="0" indent="0" fontAlgn="base">
              <a:buNone/>
            </a:pPr>
            <a:endParaRPr lang="en-GB" sz="2600" b="1" dirty="0">
              <a:solidFill>
                <a:srgbClr val="FFFFFF"/>
              </a:solidFill>
              <a:latin typeface="Lato Medium" panose="020F0502020204030203" pitchFamily="34" charset="0"/>
              <a:ea typeface="Lato Medium" panose="020F0502020204030203" pitchFamily="34" charset="0"/>
              <a:cs typeface="Lato Medium" panose="020F0502020204030203" pitchFamily="34" charset="0"/>
            </a:endParaRPr>
          </a:p>
          <a:p>
            <a:pPr lvl="0" fontAlgn="base"/>
            <a:r>
              <a:rPr lang="en-US" sz="2600" b="1" dirty="0">
                <a:solidFill>
                  <a:srgbClr val="FFFFFF"/>
                </a:solidFill>
                <a:latin typeface="Lato Medium" panose="020F0502020204030203" pitchFamily="34" charset="0"/>
                <a:ea typeface="Lato Medium" panose="020F0502020204030203" pitchFamily="34" charset="0"/>
                <a:cs typeface="Lato Medium" panose="020F0502020204030203" pitchFamily="34" charset="0"/>
              </a:rPr>
              <a:t>I wish I hadn't worked so hard ( ‘every male patient’)</a:t>
            </a:r>
            <a:br>
              <a:rPr lang="en-US" sz="2600" b="1" dirty="0">
                <a:solidFill>
                  <a:srgbClr val="FFFFFF"/>
                </a:solidFill>
                <a:latin typeface="Lato Medium" panose="020F0502020204030203" pitchFamily="34" charset="0"/>
                <a:ea typeface="Lato Medium" panose="020F0502020204030203" pitchFamily="34" charset="0"/>
                <a:cs typeface="Lato Medium" panose="020F0502020204030203" pitchFamily="34" charset="0"/>
              </a:rPr>
            </a:br>
            <a:endParaRPr lang="en-GB" sz="2600" b="1" dirty="0">
              <a:solidFill>
                <a:srgbClr val="FFFFFF"/>
              </a:solidFill>
              <a:latin typeface="Lato Medium" panose="020F0502020204030203" pitchFamily="34" charset="0"/>
              <a:ea typeface="Lato Medium" panose="020F0502020204030203" pitchFamily="34" charset="0"/>
              <a:cs typeface="Lato Medium" panose="020F0502020204030203" pitchFamily="34" charset="0"/>
            </a:endParaRPr>
          </a:p>
          <a:p>
            <a:pPr lvl="0" fontAlgn="base"/>
            <a:r>
              <a:rPr lang="en-US" sz="2600" b="1" dirty="0">
                <a:solidFill>
                  <a:srgbClr val="FFFFFF"/>
                </a:solidFill>
                <a:latin typeface="Lato Medium" panose="020F0502020204030203" pitchFamily="34" charset="0"/>
                <a:ea typeface="Lato Medium" panose="020F0502020204030203" pitchFamily="34" charset="0"/>
                <a:cs typeface="Lato Medium" panose="020F0502020204030203" pitchFamily="34" charset="0"/>
              </a:rPr>
              <a:t>I wish I'd had the courage to express my feelings</a:t>
            </a:r>
            <a:br>
              <a:rPr lang="en-US" sz="2600" b="1" dirty="0">
                <a:solidFill>
                  <a:srgbClr val="FFFFFF"/>
                </a:solidFill>
                <a:latin typeface="Lato Medium" panose="020F0502020204030203" pitchFamily="34" charset="0"/>
                <a:ea typeface="Lato Medium" panose="020F0502020204030203" pitchFamily="34" charset="0"/>
                <a:cs typeface="Lato Medium" panose="020F0502020204030203" pitchFamily="34" charset="0"/>
              </a:rPr>
            </a:br>
            <a:endParaRPr lang="en-GB" sz="2600" b="1" dirty="0">
              <a:solidFill>
                <a:srgbClr val="FFFFFF"/>
              </a:solidFill>
              <a:latin typeface="Lato Medium" panose="020F0502020204030203" pitchFamily="34" charset="0"/>
              <a:ea typeface="Lato Medium" panose="020F0502020204030203" pitchFamily="34" charset="0"/>
              <a:cs typeface="Lato Medium" panose="020F0502020204030203" pitchFamily="34" charset="0"/>
            </a:endParaRPr>
          </a:p>
          <a:p>
            <a:pPr lvl="0" fontAlgn="base"/>
            <a:r>
              <a:rPr lang="en-US" sz="2600" b="1" dirty="0">
                <a:solidFill>
                  <a:srgbClr val="FFFFFF"/>
                </a:solidFill>
                <a:latin typeface="Lato Medium" panose="020F0502020204030203" pitchFamily="34" charset="0"/>
                <a:ea typeface="Lato Medium" panose="020F0502020204030203" pitchFamily="34" charset="0"/>
                <a:cs typeface="Lato Medium" panose="020F0502020204030203" pitchFamily="34" charset="0"/>
              </a:rPr>
              <a:t>I wish I had stayed in touch with my friends</a:t>
            </a:r>
            <a:br>
              <a:rPr lang="en-US" sz="2600" b="1" dirty="0">
                <a:solidFill>
                  <a:srgbClr val="FFFFFF"/>
                </a:solidFill>
                <a:latin typeface="Lato Medium" panose="020F0502020204030203" pitchFamily="34" charset="0"/>
                <a:ea typeface="Lato Medium" panose="020F0502020204030203" pitchFamily="34" charset="0"/>
                <a:cs typeface="Lato Medium" panose="020F0502020204030203" pitchFamily="34" charset="0"/>
              </a:rPr>
            </a:br>
            <a:endParaRPr lang="en-GB" sz="2600" b="1" dirty="0">
              <a:solidFill>
                <a:srgbClr val="FFFFFF"/>
              </a:solidFill>
              <a:latin typeface="Lato Medium" panose="020F0502020204030203" pitchFamily="34" charset="0"/>
              <a:ea typeface="Lato Medium" panose="020F0502020204030203" pitchFamily="34" charset="0"/>
              <a:cs typeface="Lato Medium" panose="020F0502020204030203" pitchFamily="34" charset="0"/>
            </a:endParaRPr>
          </a:p>
          <a:p>
            <a:pPr lvl="0" fontAlgn="base"/>
            <a:r>
              <a:rPr lang="en-US" sz="2600" b="1" dirty="0">
                <a:solidFill>
                  <a:srgbClr val="FFFFFF"/>
                </a:solidFill>
                <a:latin typeface="Lato Medium" panose="020F0502020204030203" pitchFamily="34" charset="0"/>
                <a:ea typeface="Lato Medium" panose="020F0502020204030203" pitchFamily="34" charset="0"/>
                <a:cs typeface="Lato Medium" panose="020F0502020204030203" pitchFamily="34" charset="0"/>
              </a:rPr>
              <a:t>I wish that I had let myself be happier</a:t>
            </a:r>
            <a:endParaRPr lang="en-GB" sz="2600" b="1" dirty="0">
              <a:solidFill>
                <a:srgbClr val="FFFFFF"/>
              </a:solidFill>
              <a:latin typeface="Lato Medium" panose="020F0502020204030203" pitchFamily="34" charset="0"/>
              <a:ea typeface="Lato Medium" panose="020F0502020204030203" pitchFamily="34" charset="0"/>
              <a:cs typeface="Lato Medium" panose="020F0502020204030203" pitchFamily="34" charset="0"/>
            </a:endParaRPr>
          </a:p>
          <a:p>
            <a:endParaRPr lang="en-US" sz="2600" dirty="0">
              <a:solidFill>
                <a:srgbClr val="FFFFFF"/>
              </a:solidFill>
            </a:endParaRPr>
          </a:p>
        </p:txBody>
      </p:sp>
      <p:sp>
        <p:nvSpPr>
          <p:cNvPr id="6" name="TextBox 5">
            <a:extLst>
              <a:ext uri="{FF2B5EF4-FFF2-40B4-BE49-F238E27FC236}">
                <a16:creationId xmlns:a16="http://schemas.microsoft.com/office/drawing/2014/main" id="{9E8AFE81-5B12-1A4B-9A96-15E261D283FB}"/>
              </a:ext>
            </a:extLst>
          </p:cNvPr>
          <p:cNvSpPr txBox="1"/>
          <p:nvPr/>
        </p:nvSpPr>
        <p:spPr>
          <a:xfrm>
            <a:off x="10230289" y="6371471"/>
            <a:ext cx="1961691" cy="369332"/>
          </a:xfrm>
          <a:prstGeom prst="rect">
            <a:avLst/>
          </a:prstGeom>
          <a:noFill/>
        </p:spPr>
        <p:txBody>
          <a:bodyPr wrap="none" rtlCol="0">
            <a:spAutoFit/>
          </a:bodyPr>
          <a:lstStyle/>
          <a:p>
            <a:r>
              <a:rPr lang="en-US" dirty="0"/>
              <a:t>Credit: Jorge Lopez</a:t>
            </a:r>
          </a:p>
        </p:txBody>
      </p:sp>
    </p:spTree>
    <p:extLst>
      <p:ext uri="{BB962C8B-B14F-4D97-AF65-F5344CB8AC3E}">
        <p14:creationId xmlns:p14="http://schemas.microsoft.com/office/powerpoint/2010/main" val="1111766327"/>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9AE026E-D10F-194A-887E-7D66958D59CB}"/>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4378108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fence, building, outdoor, wooden&#10;&#10;Description automatically generated">
            <a:extLst>
              <a:ext uri="{FF2B5EF4-FFF2-40B4-BE49-F238E27FC236}">
                <a16:creationId xmlns:a16="http://schemas.microsoft.com/office/drawing/2014/main" id="{7CBFEE03-F19A-7740-9B42-3AB5A18BD1D0}"/>
              </a:ext>
            </a:extLst>
          </p:cNvPr>
          <p:cNvPicPr>
            <a:picLocks noChangeAspect="1"/>
          </p:cNvPicPr>
          <p:nvPr/>
        </p:nvPicPr>
        <p:blipFill rotWithShape="1">
          <a:blip r:embed="rId3">
            <a:alphaModFix amt="50000"/>
          </a:blip>
          <a:srcRect b="8537"/>
          <a:stretch/>
        </p:blipFill>
        <p:spPr>
          <a:xfrm>
            <a:off x="20" y="1"/>
            <a:ext cx="12191980" cy="6857999"/>
          </a:xfrm>
          <a:prstGeom prst="rect">
            <a:avLst/>
          </a:prstGeom>
        </p:spPr>
      </p:pic>
      <p:sp>
        <p:nvSpPr>
          <p:cNvPr id="2" name="TextBox 1">
            <a:extLst>
              <a:ext uri="{FF2B5EF4-FFF2-40B4-BE49-F238E27FC236}">
                <a16:creationId xmlns:a16="http://schemas.microsoft.com/office/drawing/2014/main" id="{A8DA072E-0B55-0B4D-9622-FFA255C0A466}"/>
              </a:ext>
            </a:extLst>
          </p:cNvPr>
          <p:cNvSpPr txBox="1"/>
          <p:nvPr/>
        </p:nvSpPr>
        <p:spPr>
          <a:xfrm>
            <a:off x="1524000" y="1122362"/>
            <a:ext cx="9144000" cy="2900518"/>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6000" dirty="0">
                <a:solidFill>
                  <a:srgbClr val="FFFFFF"/>
                </a:solidFill>
                <a:latin typeface="+mj-lt"/>
                <a:ea typeface="+mj-ea"/>
                <a:cs typeface="+mj-cs"/>
              </a:rPr>
              <a:t>Building an economy in service of these needs?</a:t>
            </a:r>
          </a:p>
        </p:txBody>
      </p:sp>
      <p:sp>
        <p:nvSpPr>
          <p:cNvPr id="3" name="TextBox 2">
            <a:extLst>
              <a:ext uri="{FF2B5EF4-FFF2-40B4-BE49-F238E27FC236}">
                <a16:creationId xmlns:a16="http://schemas.microsoft.com/office/drawing/2014/main" id="{C207A4DF-535D-7344-9E40-BFA1F1453BC1}"/>
              </a:ext>
            </a:extLst>
          </p:cNvPr>
          <p:cNvSpPr txBox="1"/>
          <p:nvPr/>
        </p:nvSpPr>
        <p:spPr>
          <a:xfrm>
            <a:off x="9337315" y="6309360"/>
            <a:ext cx="2661370" cy="369332"/>
          </a:xfrm>
          <a:prstGeom prst="rect">
            <a:avLst/>
          </a:prstGeom>
          <a:noFill/>
        </p:spPr>
        <p:txBody>
          <a:bodyPr wrap="none" rtlCol="0">
            <a:spAutoFit/>
          </a:bodyPr>
          <a:lstStyle/>
          <a:p>
            <a:r>
              <a:rPr lang="en-US" dirty="0" err="1">
                <a:solidFill>
                  <a:schemeClr val="bg1"/>
                </a:solidFill>
              </a:rPr>
              <a:t>Creidt</a:t>
            </a:r>
            <a:r>
              <a:rPr lang="en-US" dirty="0">
                <a:solidFill>
                  <a:schemeClr val="bg1"/>
                </a:solidFill>
              </a:rPr>
              <a:t>: Tuan  </a:t>
            </a:r>
            <a:r>
              <a:rPr lang="en-US" dirty="0" err="1">
                <a:solidFill>
                  <a:schemeClr val="bg1"/>
                </a:solidFill>
              </a:rPr>
              <a:t>Nguy</a:t>
            </a:r>
            <a:r>
              <a:rPr lang="en-US" dirty="0">
                <a:solidFill>
                  <a:schemeClr val="bg1"/>
                </a:solidFill>
              </a:rPr>
              <a:t> n Minh</a:t>
            </a:r>
          </a:p>
        </p:txBody>
      </p:sp>
    </p:spTree>
    <p:extLst>
      <p:ext uri="{BB962C8B-B14F-4D97-AF65-F5344CB8AC3E}">
        <p14:creationId xmlns:p14="http://schemas.microsoft.com/office/powerpoint/2010/main" val="41038372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icture containing table, plate, food, indoor&#10;&#10;Description automatically generated">
            <a:extLst>
              <a:ext uri="{FF2B5EF4-FFF2-40B4-BE49-F238E27FC236}">
                <a16:creationId xmlns:a16="http://schemas.microsoft.com/office/drawing/2014/main" id="{E38C8155-FF36-5C4A-A4FC-0D8F84A6E64D}"/>
              </a:ext>
            </a:extLst>
          </p:cNvPr>
          <p:cNvPicPr>
            <a:picLocks noChangeAspect="1"/>
          </p:cNvPicPr>
          <p:nvPr/>
        </p:nvPicPr>
        <p:blipFill rotWithShape="1">
          <a:blip r:embed="rId2"/>
          <a:srcRect t="28271" b="34189"/>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B5A7217F-957C-3B4D-B079-062A8E43A843}"/>
              </a:ext>
            </a:extLst>
          </p:cNvPr>
          <p:cNvSpPr txBox="1"/>
          <p:nvPr/>
        </p:nvSpPr>
        <p:spPr>
          <a:xfrm>
            <a:off x="10302438" y="6074736"/>
            <a:ext cx="1888038" cy="646331"/>
          </a:xfrm>
          <a:prstGeom prst="rect">
            <a:avLst/>
          </a:prstGeom>
          <a:noFill/>
        </p:spPr>
        <p:txBody>
          <a:bodyPr wrap="square" rtlCol="0">
            <a:spAutoFit/>
          </a:bodyPr>
          <a:lstStyle/>
          <a:p>
            <a:r>
              <a:rPr lang="en-US" dirty="0"/>
              <a:t>Credit: </a:t>
            </a:r>
            <a:r>
              <a:rPr lang="en-GB" dirty="0"/>
              <a:t>Bianca Ackermann</a:t>
            </a:r>
            <a:endParaRPr lang="en-US" dirty="0"/>
          </a:p>
        </p:txBody>
      </p:sp>
    </p:spTree>
    <p:extLst>
      <p:ext uri="{BB962C8B-B14F-4D97-AF65-F5344CB8AC3E}">
        <p14:creationId xmlns:p14="http://schemas.microsoft.com/office/powerpoint/2010/main" val="15677244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7A63D23-5FE3-C745-ACCF-A87182E2EED8}"/>
              </a:ext>
            </a:extLst>
          </p:cNvPr>
          <p:cNvPicPr>
            <a:picLocks noChangeAspect="1"/>
          </p:cNvPicPr>
          <p:nvPr/>
        </p:nvPicPr>
        <p:blipFill rotWithShape="1">
          <a:blip r:embed="rId3">
            <a:alphaModFix amt="50000"/>
          </a:blip>
          <a:srcRect t="8633" b="7098"/>
          <a:stretch/>
        </p:blipFill>
        <p:spPr>
          <a:xfrm>
            <a:off x="0" y="0"/>
            <a:ext cx="12192000" cy="6858000"/>
          </a:xfrm>
          <a:prstGeom prst="rect">
            <a:avLst/>
          </a:prstGeom>
        </p:spPr>
      </p:pic>
      <p:sp>
        <p:nvSpPr>
          <p:cNvPr id="4" name="TextBox 3">
            <a:extLst>
              <a:ext uri="{FF2B5EF4-FFF2-40B4-BE49-F238E27FC236}">
                <a16:creationId xmlns:a16="http://schemas.microsoft.com/office/drawing/2014/main" id="{E7089A5E-9396-2249-BFB1-784460DF84C2}"/>
              </a:ext>
            </a:extLst>
          </p:cNvPr>
          <p:cNvSpPr txBox="1"/>
          <p:nvPr/>
        </p:nvSpPr>
        <p:spPr>
          <a:xfrm>
            <a:off x="170483" y="285456"/>
            <a:ext cx="11840704" cy="1209516"/>
          </a:xfrm>
          <a:prstGeom prst="rect">
            <a:avLst/>
          </a:prstGeom>
        </p:spPr>
        <p:txBody>
          <a:bodyPr vert="horz" lIns="91440" tIns="45720" rIns="91440" bIns="45720" rtlCol="0" anchor="b">
            <a:normAutofit fontScale="92500" lnSpcReduction="20000"/>
          </a:bodyPr>
          <a:lstStyle/>
          <a:p>
            <a:pPr algn="ctr">
              <a:lnSpc>
                <a:spcPct val="90000"/>
              </a:lnSpc>
              <a:spcBef>
                <a:spcPct val="0"/>
              </a:spcBef>
              <a:spcAft>
                <a:spcPts val="600"/>
              </a:spcAft>
            </a:pPr>
            <a:r>
              <a:rPr lang="en-US" sz="4700" b="1" dirty="0">
                <a:solidFill>
                  <a:srgbClr val="FFFFFF"/>
                </a:solidFill>
                <a:latin typeface="+mj-lt"/>
                <a:ea typeface="+mj-ea"/>
                <a:cs typeface="+mj-cs"/>
              </a:rPr>
              <a:t>Getting the economy to do more of </a:t>
            </a:r>
          </a:p>
          <a:p>
            <a:pPr algn="ctr">
              <a:lnSpc>
                <a:spcPct val="90000"/>
              </a:lnSpc>
              <a:spcBef>
                <a:spcPct val="0"/>
              </a:spcBef>
              <a:spcAft>
                <a:spcPts val="600"/>
              </a:spcAft>
            </a:pPr>
            <a:r>
              <a:rPr lang="en-US" sz="4700" b="1" dirty="0">
                <a:solidFill>
                  <a:srgbClr val="FFFFFF"/>
                </a:solidFill>
                <a:latin typeface="+mj-lt"/>
                <a:ea typeface="+mj-ea"/>
                <a:cs typeface="+mj-cs"/>
              </a:rPr>
              <a:t>the heavy lifting</a:t>
            </a:r>
          </a:p>
        </p:txBody>
      </p:sp>
      <p:sp>
        <p:nvSpPr>
          <p:cNvPr id="2" name="Rectangle 1">
            <a:extLst>
              <a:ext uri="{FF2B5EF4-FFF2-40B4-BE49-F238E27FC236}">
                <a16:creationId xmlns:a16="http://schemas.microsoft.com/office/drawing/2014/main" id="{F0075478-8448-204C-942C-6BE3C1C9597A}"/>
              </a:ext>
            </a:extLst>
          </p:cNvPr>
          <p:cNvSpPr/>
          <p:nvPr/>
        </p:nvSpPr>
        <p:spPr>
          <a:xfrm>
            <a:off x="170483" y="2887682"/>
            <a:ext cx="7093917" cy="3970318"/>
          </a:xfrm>
          <a:prstGeom prst="rect">
            <a:avLst/>
          </a:prstGeom>
        </p:spPr>
        <p:txBody>
          <a:bodyPr wrap="square">
            <a:spAutoFit/>
          </a:bodyPr>
          <a:lstStyle/>
          <a:p>
            <a:r>
              <a:rPr lang="en-US" sz="3600" b="1" i="1" dirty="0">
                <a:solidFill>
                  <a:schemeClr val="bg1"/>
                </a:solidFill>
              </a:rPr>
              <a:t>Via:</a:t>
            </a:r>
          </a:p>
          <a:p>
            <a:pPr marL="571500" indent="-571500">
              <a:buFont typeface="Wingdings" pitchFamily="2" charset="2"/>
              <a:buChar char="ü"/>
            </a:pPr>
            <a:r>
              <a:rPr lang="en-US" sz="3600" b="1" i="1" dirty="0" err="1">
                <a:solidFill>
                  <a:schemeClr val="bg1"/>
                </a:solidFill>
              </a:rPr>
              <a:t>Predistribution</a:t>
            </a:r>
            <a:r>
              <a:rPr lang="en-US" sz="3600" b="1" i="1" dirty="0">
                <a:solidFill>
                  <a:schemeClr val="bg1"/>
                </a:solidFill>
              </a:rPr>
              <a:t> </a:t>
            </a:r>
          </a:p>
          <a:p>
            <a:pPr marL="571500" indent="-571500">
              <a:buFont typeface="Wingdings" pitchFamily="2" charset="2"/>
              <a:buChar char="ü"/>
            </a:pPr>
            <a:r>
              <a:rPr lang="en-US" sz="3600" b="1" i="1" dirty="0">
                <a:solidFill>
                  <a:schemeClr val="bg1"/>
                </a:solidFill>
              </a:rPr>
              <a:t>Community wealth building</a:t>
            </a:r>
          </a:p>
          <a:p>
            <a:pPr marL="571500" indent="-571500">
              <a:buFont typeface="Wingdings" pitchFamily="2" charset="2"/>
              <a:buChar char="ü"/>
            </a:pPr>
            <a:r>
              <a:rPr lang="en-US" sz="3600" b="1" i="1" dirty="0">
                <a:solidFill>
                  <a:schemeClr val="bg1"/>
                </a:solidFill>
              </a:rPr>
              <a:t>Purposeful businesses</a:t>
            </a:r>
          </a:p>
          <a:p>
            <a:pPr marL="571500" indent="-571500">
              <a:buFont typeface="Wingdings" pitchFamily="2" charset="2"/>
              <a:buChar char="ü"/>
            </a:pPr>
            <a:r>
              <a:rPr lang="en-US" sz="3600" b="1" i="1" dirty="0">
                <a:solidFill>
                  <a:schemeClr val="bg1"/>
                </a:solidFill>
              </a:rPr>
              <a:t>Full cost accounting</a:t>
            </a:r>
          </a:p>
          <a:p>
            <a:pPr marL="571500" indent="-571500">
              <a:buFont typeface="Wingdings" pitchFamily="2" charset="2"/>
              <a:buChar char="ü"/>
            </a:pPr>
            <a:r>
              <a:rPr lang="en-US" sz="3600" b="1" i="1" dirty="0">
                <a:solidFill>
                  <a:schemeClr val="bg1"/>
                </a:solidFill>
              </a:rPr>
              <a:t>Participatory democracy </a:t>
            </a:r>
          </a:p>
          <a:p>
            <a:r>
              <a:rPr lang="en-US" sz="3600" b="1" i="1" dirty="0" err="1">
                <a:solidFill>
                  <a:schemeClr val="bg1"/>
                </a:solidFill>
              </a:rPr>
              <a:t>Etc</a:t>
            </a:r>
            <a:r>
              <a:rPr lang="en-US" sz="3600" b="1" i="1" dirty="0">
                <a:solidFill>
                  <a:schemeClr val="bg1"/>
                </a:solidFill>
              </a:rPr>
              <a:t>….</a:t>
            </a:r>
          </a:p>
        </p:txBody>
      </p:sp>
    </p:spTree>
    <p:extLst>
      <p:ext uri="{BB962C8B-B14F-4D97-AF65-F5344CB8AC3E}">
        <p14:creationId xmlns:p14="http://schemas.microsoft.com/office/powerpoint/2010/main" val="2198993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rainbow over a city street filled with lots of traffic&#10;&#10;Description automatically generated">
            <a:extLst>
              <a:ext uri="{FF2B5EF4-FFF2-40B4-BE49-F238E27FC236}">
                <a16:creationId xmlns:a16="http://schemas.microsoft.com/office/drawing/2014/main" id="{8CDB46B6-4AAC-0B4E-8A50-4BE4C659ED04}"/>
              </a:ext>
            </a:extLst>
          </p:cNvPr>
          <p:cNvPicPr>
            <a:picLocks noChangeAspect="1"/>
          </p:cNvPicPr>
          <p:nvPr/>
        </p:nvPicPr>
        <p:blipFill rotWithShape="1">
          <a:blip r:embed="rId3">
            <a:alphaModFix amt="35000"/>
          </a:blip>
          <a:srcRect t="25000"/>
          <a:stretch/>
        </p:blipFill>
        <p:spPr>
          <a:xfrm>
            <a:off x="20" y="1"/>
            <a:ext cx="12191980" cy="6857999"/>
          </a:xfrm>
          <a:prstGeom prst="rect">
            <a:avLst/>
          </a:prstGeom>
        </p:spPr>
      </p:pic>
      <p:sp>
        <p:nvSpPr>
          <p:cNvPr id="2" name="Title 1">
            <a:extLst>
              <a:ext uri="{FF2B5EF4-FFF2-40B4-BE49-F238E27FC236}">
                <a16:creationId xmlns:a16="http://schemas.microsoft.com/office/drawing/2014/main" id="{2399F793-0BEC-C04B-A2ED-C475295B4022}"/>
              </a:ext>
            </a:extLst>
          </p:cNvPr>
          <p:cNvSpPr>
            <a:spLocks noGrp="1"/>
          </p:cNvSpPr>
          <p:nvPr>
            <p:ph type="title"/>
          </p:nvPr>
        </p:nvSpPr>
        <p:spPr>
          <a:xfrm>
            <a:off x="524933" y="1278514"/>
            <a:ext cx="3709349" cy="4726276"/>
          </a:xfrm>
        </p:spPr>
        <p:txBody>
          <a:bodyPr vert="horz" lIns="91440" tIns="45720" rIns="91440" bIns="45720" rtlCol="0" anchor="ctr">
            <a:noAutofit/>
          </a:bodyPr>
          <a:lstStyle/>
          <a:p>
            <a:pPr algn="r"/>
            <a:r>
              <a:rPr lang="en-US" b="1" dirty="0">
                <a:solidFill>
                  <a:srgbClr val="FFFFFF"/>
                </a:solidFill>
              </a:rPr>
              <a:t>It needs to be fair weather friends of growth</a:t>
            </a:r>
            <a:br>
              <a:rPr lang="en-US" b="1" dirty="0">
                <a:solidFill>
                  <a:srgbClr val="FFFFFF"/>
                </a:solidFill>
              </a:rPr>
            </a:br>
            <a:br>
              <a:rPr lang="en-US" b="1" dirty="0">
                <a:solidFill>
                  <a:srgbClr val="FFFFFF"/>
                </a:solidFill>
              </a:rPr>
            </a:br>
            <a:r>
              <a:rPr lang="en-US" b="1" i="1" dirty="0">
                <a:solidFill>
                  <a:srgbClr val="FFFFFF"/>
                </a:solidFill>
              </a:rPr>
              <a:t>not</a:t>
            </a:r>
            <a:br>
              <a:rPr lang="en-US" b="1" dirty="0">
                <a:solidFill>
                  <a:srgbClr val="FFFFFF"/>
                </a:solidFill>
              </a:rPr>
            </a:br>
            <a:r>
              <a:rPr lang="en-US" b="1" dirty="0">
                <a:solidFill>
                  <a:srgbClr val="FFFFFF"/>
                </a:solidFill>
              </a:rPr>
              <a:t>its ever-faithful followers…</a:t>
            </a:r>
          </a:p>
        </p:txBody>
      </p:sp>
      <p:sp>
        <p:nvSpPr>
          <p:cNvPr id="3" name="TextBox 2">
            <a:extLst>
              <a:ext uri="{FF2B5EF4-FFF2-40B4-BE49-F238E27FC236}">
                <a16:creationId xmlns:a16="http://schemas.microsoft.com/office/drawing/2014/main" id="{3954934C-681E-9E4E-B962-D4EBA078B75A}"/>
              </a:ext>
            </a:extLst>
          </p:cNvPr>
          <p:cNvSpPr txBox="1"/>
          <p:nvPr/>
        </p:nvSpPr>
        <p:spPr>
          <a:xfrm>
            <a:off x="5922382" y="1278514"/>
            <a:ext cx="5744685" cy="4726276"/>
          </a:xfrm>
          <a:prstGeom prst="rect">
            <a:avLst/>
          </a:prstGeom>
        </p:spPr>
        <p:txBody>
          <a:bodyPr vert="horz" lIns="91440" tIns="45720" rIns="91440" bIns="45720" rtlCol="0" anchor="ctr">
            <a:normAutofit/>
          </a:bodyPr>
          <a:lstStyle/>
          <a:p>
            <a:pPr>
              <a:lnSpc>
                <a:spcPct val="90000"/>
              </a:lnSpc>
              <a:spcAft>
                <a:spcPts val="600"/>
              </a:spcAft>
            </a:pPr>
            <a:r>
              <a:rPr lang="en-US" sz="4000" dirty="0">
                <a:solidFill>
                  <a:srgbClr val="FFFFFF"/>
                </a:solidFill>
              </a:rPr>
              <a:t>That means understanding the difference between </a:t>
            </a:r>
          </a:p>
          <a:p>
            <a:pPr>
              <a:lnSpc>
                <a:spcPct val="90000"/>
              </a:lnSpc>
              <a:spcAft>
                <a:spcPts val="600"/>
              </a:spcAft>
            </a:pPr>
            <a:r>
              <a:rPr lang="en-US" sz="4000" dirty="0">
                <a:solidFill>
                  <a:srgbClr val="FFFFFF"/>
                </a:solidFill>
              </a:rPr>
              <a:t>ends &amp; means…</a:t>
            </a:r>
            <a:br>
              <a:rPr lang="en-US" sz="4000" dirty="0">
                <a:solidFill>
                  <a:srgbClr val="FFFFFF"/>
                </a:solidFill>
              </a:rPr>
            </a:br>
            <a:endParaRPr lang="en-US" sz="4000" dirty="0">
              <a:solidFill>
                <a:srgbClr val="FFFFFF"/>
              </a:solidFill>
            </a:endParaRPr>
          </a:p>
          <a:p>
            <a:pPr>
              <a:lnSpc>
                <a:spcPct val="90000"/>
              </a:lnSpc>
              <a:spcAft>
                <a:spcPts val="600"/>
              </a:spcAft>
            </a:pPr>
            <a:r>
              <a:rPr lang="en-US" sz="4000" dirty="0">
                <a:solidFill>
                  <a:srgbClr val="FFFFFF"/>
                </a:solidFill>
              </a:rPr>
              <a:t>And it means paying attention to the </a:t>
            </a:r>
          </a:p>
          <a:p>
            <a:pPr>
              <a:lnSpc>
                <a:spcPct val="90000"/>
              </a:lnSpc>
              <a:spcAft>
                <a:spcPts val="600"/>
              </a:spcAft>
            </a:pPr>
            <a:r>
              <a:rPr lang="en-US" sz="4000" b="1" i="1" dirty="0">
                <a:solidFill>
                  <a:srgbClr val="FFFF00"/>
                </a:solidFill>
              </a:rPr>
              <a:t>direction and composition </a:t>
            </a:r>
            <a:r>
              <a:rPr lang="en-US" sz="4000" dirty="0">
                <a:solidFill>
                  <a:srgbClr val="FFFFFF"/>
                </a:solidFill>
              </a:rPr>
              <a:t>of growth; less so its rate</a:t>
            </a:r>
          </a:p>
        </p:txBody>
      </p:sp>
      <p:sp>
        <p:nvSpPr>
          <p:cNvPr id="4" name="TextBox 3">
            <a:extLst>
              <a:ext uri="{FF2B5EF4-FFF2-40B4-BE49-F238E27FC236}">
                <a16:creationId xmlns:a16="http://schemas.microsoft.com/office/drawing/2014/main" id="{E7526E9B-920B-1044-BE19-981AE9C968D3}"/>
              </a:ext>
            </a:extLst>
          </p:cNvPr>
          <p:cNvSpPr txBox="1"/>
          <p:nvPr/>
        </p:nvSpPr>
        <p:spPr>
          <a:xfrm>
            <a:off x="524933" y="50199"/>
            <a:ext cx="11238974" cy="923330"/>
          </a:xfrm>
          <a:prstGeom prst="rect">
            <a:avLst/>
          </a:prstGeom>
          <a:noFill/>
        </p:spPr>
        <p:txBody>
          <a:bodyPr wrap="none" rtlCol="0">
            <a:spAutoFit/>
          </a:bodyPr>
          <a:lstStyle/>
          <a:p>
            <a:pPr algn="ctr"/>
            <a:r>
              <a:rPr lang="en-US" sz="5400" b="1" dirty="0">
                <a:solidFill>
                  <a:schemeClr val="bg1"/>
                </a:solidFill>
              </a:rPr>
              <a:t>What does this mean for government?</a:t>
            </a:r>
          </a:p>
        </p:txBody>
      </p:sp>
    </p:spTree>
    <p:extLst>
      <p:ext uri="{BB962C8B-B14F-4D97-AF65-F5344CB8AC3E}">
        <p14:creationId xmlns:p14="http://schemas.microsoft.com/office/powerpoint/2010/main" val="2113668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090261-CB4A-2549-A4BF-D35F167BD06F}"/>
              </a:ext>
            </a:extLst>
          </p:cNvPr>
          <p:cNvPicPr>
            <a:picLocks noChangeAspect="1"/>
          </p:cNvPicPr>
          <p:nvPr/>
        </p:nvPicPr>
        <p:blipFill rotWithShape="1">
          <a:blip r:embed="rId3"/>
          <a:srcRect t="7917" b="2441"/>
          <a:stretch/>
        </p:blipFill>
        <p:spPr>
          <a:xfrm>
            <a:off x="21" y="10"/>
            <a:ext cx="12191980" cy="6857991"/>
          </a:xfrm>
          <a:prstGeom prst="rect">
            <a:avLst/>
          </a:prstGeom>
        </p:spPr>
      </p:pic>
    </p:spTree>
    <p:extLst>
      <p:ext uri="{BB962C8B-B14F-4D97-AF65-F5344CB8AC3E}">
        <p14:creationId xmlns:p14="http://schemas.microsoft.com/office/powerpoint/2010/main" val="452242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chair, table, sitting, umbrella&#10;&#10;Description automatically generated">
            <a:extLst>
              <a:ext uri="{FF2B5EF4-FFF2-40B4-BE49-F238E27FC236}">
                <a16:creationId xmlns:a16="http://schemas.microsoft.com/office/drawing/2014/main" id="{309409BD-F10F-D048-BCC1-771F2B077B36}"/>
              </a:ext>
            </a:extLst>
          </p:cNvPr>
          <p:cNvPicPr>
            <a:picLocks noChangeAspect="1"/>
          </p:cNvPicPr>
          <p:nvPr/>
        </p:nvPicPr>
        <p:blipFill rotWithShape="1">
          <a:blip r:embed="rId2">
            <a:alphaModFix amt="50000"/>
          </a:blip>
          <a:srcRect b="6250"/>
          <a:stretch/>
        </p:blipFill>
        <p:spPr>
          <a:xfrm>
            <a:off x="20" y="1"/>
            <a:ext cx="12191980" cy="6857999"/>
          </a:xfrm>
          <a:prstGeom prst="rect">
            <a:avLst/>
          </a:prstGeom>
          <a:solidFill>
            <a:schemeClr val="accent2">
              <a:alpha val="0"/>
            </a:schemeClr>
          </a:solidFill>
        </p:spPr>
      </p:pic>
      <p:sp>
        <p:nvSpPr>
          <p:cNvPr id="4" name="TextBox 3">
            <a:extLst>
              <a:ext uri="{FF2B5EF4-FFF2-40B4-BE49-F238E27FC236}">
                <a16:creationId xmlns:a16="http://schemas.microsoft.com/office/drawing/2014/main" id="{AC7B3986-2171-AE4A-9BED-F0B7462DED31}"/>
              </a:ext>
            </a:extLst>
          </p:cNvPr>
          <p:cNvSpPr txBox="1"/>
          <p:nvPr/>
        </p:nvSpPr>
        <p:spPr>
          <a:xfrm>
            <a:off x="1674126" y="139723"/>
            <a:ext cx="9144000" cy="2900518"/>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6000" dirty="0">
                <a:solidFill>
                  <a:srgbClr val="FFFFFF"/>
                </a:solidFill>
                <a:latin typeface="+mj-lt"/>
                <a:ea typeface="+mj-ea"/>
                <a:cs typeface="+mj-cs"/>
              </a:rPr>
              <a:t>What does this mean for businesses &amp; enterprises?</a:t>
            </a:r>
          </a:p>
        </p:txBody>
      </p:sp>
    </p:spTree>
    <p:extLst>
      <p:ext uri="{BB962C8B-B14F-4D97-AF65-F5344CB8AC3E}">
        <p14:creationId xmlns:p14="http://schemas.microsoft.com/office/powerpoint/2010/main" val="2092593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uttered desk with a computer on a table&#10;&#10;Description automatically generated">
            <a:extLst>
              <a:ext uri="{FF2B5EF4-FFF2-40B4-BE49-F238E27FC236}">
                <a16:creationId xmlns:a16="http://schemas.microsoft.com/office/drawing/2014/main" id="{1CB3BE00-B8FB-814D-B18D-D30B5578D67B}"/>
              </a:ext>
            </a:extLst>
          </p:cNvPr>
          <p:cNvPicPr>
            <a:picLocks noChangeAspect="1"/>
          </p:cNvPicPr>
          <p:nvPr/>
        </p:nvPicPr>
        <p:blipFill rotWithShape="1">
          <a:blip r:embed="rId2">
            <a:alphaModFix amt="35000"/>
          </a:blip>
          <a:srcRect t="24749"/>
          <a:stretch/>
        </p:blipFill>
        <p:spPr>
          <a:xfrm>
            <a:off x="20" y="10"/>
            <a:ext cx="12191980" cy="6857990"/>
          </a:xfrm>
          <a:prstGeom prst="rect">
            <a:avLst/>
          </a:prstGeom>
        </p:spPr>
      </p:pic>
      <p:sp>
        <p:nvSpPr>
          <p:cNvPr id="5" name="Title 4">
            <a:extLst>
              <a:ext uri="{FF2B5EF4-FFF2-40B4-BE49-F238E27FC236}">
                <a16:creationId xmlns:a16="http://schemas.microsoft.com/office/drawing/2014/main" id="{30EBA5A9-31CD-7D4A-8D90-98821A4038FD}"/>
              </a:ext>
            </a:extLst>
          </p:cNvPr>
          <p:cNvSpPr>
            <a:spLocks noGrp="1"/>
          </p:cNvSpPr>
          <p:nvPr>
            <p:ph type="title"/>
          </p:nvPr>
        </p:nvSpPr>
        <p:spPr>
          <a:xfrm>
            <a:off x="838200" y="175745"/>
            <a:ext cx="10515600" cy="793110"/>
          </a:xfrm>
        </p:spPr>
        <p:txBody>
          <a:bodyPr vert="horz" lIns="91440" tIns="45720" rIns="91440" bIns="45720" rtlCol="0" anchor="ctr">
            <a:normAutofit/>
          </a:bodyPr>
          <a:lstStyle/>
          <a:p>
            <a:pPr algn="ctr"/>
            <a:r>
              <a:rPr lang="en-US" b="1" dirty="0">
                <a:solidFill>
                  <a:srgbClr val="FFFFFF"/>
                </a:solidFill>
              </a:rPr>
              <a:t>Wellbeing Economy businesses</a:t>
            </a:r>
          </a:p>
        </p:txBody>
      </p:sp>
      <p:sp>
        <p:nvSpPr>
          <p:cNvPr id="2" name="Rectangle 1">
            <a:extLst>
              <a:ext uri="{FF2B5EF4-FFF2-40B4-BE49-F238E27FC236}">
                <a16:creationId xmlns:a16="http://schemas.microsoft.com/office/drawing/2014/main" id="{04720DF8-A754-7146-859B-D8D37F9C1D42}"/>
              </a:ext>
            </a:extLst>
          </p:cNvPr>
          <p:cNvSpPr/>
          <p:nvPr/>
        </p:nvSpPr>
        <p:spPr>
          <a:xfrm>
            <a:off x="177421" y="1144589"/>
            <a:ext cx="11668835" cy="4351338"/>
          </a:xfrm>
          <a:prstGeom prst="rect">
            <a:avLst/>
          </a:prstGeom>
        </p:spPr>
        <p:txBody>
          <a:bodyPr vert="horz" lIns="91440" tIns="45720" rIns="91440" bIns="45720" rtlCol="0">
            <a:noAutofit/>
          </a:bodyPr>
          <a:lstStyle/>
          <a:p>
            <a:pPr indent="-228600">
              <a:lnSpc>
                <a:spcPct val="90000"/>
              </a:lnSpc>
              <a:spcAft>
                <a:spcPts val="600"/>
              </a:spcAft>
              <a:buFont typeface="Arial" panose="020B0604020202020204" pitchFamily="34" charset="0"/>
              <a:buChar char="•"/>
            </a:pPr>
            <a:r>
              <a:rPr lang="en-US" sz="3200" b="1" dirty="0">
                <a:solidFill>
                  <a:srgbClr val="FFFFFF"/>
                </a:solidFill>
              </a:rPr>
              <a:t>Connection</a:t>
            </a:r>
            <a:r>
              <a:rPr lang="en-US" sz="3200" dirty="0">
                <a:solidFill>
                  <a:srgbClr val="FFFFFF"/>
                </a:solidFill>
              </a:rPr>
              <a:t> – corporate </a:t>
            </a:r>
            <a:r>
              <a:rPr lang="en-US" sz="3200" b="1" dirty="0">
                <a:solidFill>
                  <a:schemeClr val="accent4"/>
                </a:solidFill>
              </a:rPr>
              <a:t>culture</a:t>
            </a:r>
            <a:r>
              <a:rPr lang="en-US" sz="3200" dirty="0">
                <a:solidFill>
                  <a:srgbClr val="FFFFFF"/>
                </a:solidFill>
              </a:rPr>
              <a:t> that aligns the organizational purpose with </a:t>
            </a:r>
            <a:r>
              <a:rPr lang="en-US" sz="3200" b="1" dirty="0">
                <a:solidFill>
                  <a:schemeClr val="accent4"/>
                </a:solidFill>
              </a:rPr>
              <a:t>collective values</a:t>
            </a:r>
            <a:r>
              <a:rPr lang="en-US" sz="3200" dirty="0">
                <a:solidFill>
                  <a:schemeClr val="accent4"/>
                </a:solidFill>
              </a:rPr>
              <a:t> </a:t>
            </a:r>
            <a:br>
              <a:rPr lang="en-US" sz="3200" dirty="0">
                <a:solidFill>
                  <a:srgbClr val="FFFFFF"/>
                </a:solidFill>
              </a:rPr>
            </a:br>
            <a:endParaRPr lang="en-US" sz="1050" dirty="0">
              <a:solidFill>
                <a:srgbClr val="FFFFFF"/>
              </a:solidFill>
            </a:endParaRPr>
          </a:p>
          <a:p>
            <a:pPr indent="-228600">
              <a:lnSpc>
                <a:spcPct val="90000"/>
              </a:lnSpc>
              <a:spcAft>
                <a:spcPts val="600"/>
              </a:spcAft>
              <a:buFont typeface="Arial" panose="020B0604020202020204" pitchFamily="34" charset="0"/>
              <a:buChar char="•"/>
            </a:pPr>
            <a:r>
              <a:rPr lang="en-US" sz="3200" b="1" dirty="0">
                <a:solidFill>
                  <a:srgbClr val="FFFFFF"/>
                </a:solidFill>
              </a:rPr>
              <a:t>Dignity</a:t>
            </a:r>
            <a:r>
              <a:rPr lang="en-US" sz="3200" dirty="0">
                <a:solidFill>
                  <a:srgbClr val="FFFFFF"/>
                </a:solidFill>
              </a:rPr>
              <a:t> – a </a:t>
            </a:r>
            <a:r>
              <a:rPr lang="en-US" sz="3200" b="1" dirty="0">
                <a:solidFill>
                  <a:schemeClr val="accent4"/>
                </a:solidFill>
              </a:rPr>
              <a:t>business model</a:t>
            </a:r>
            <a:r>
              <a:rPr lang="en-US" sz="3200" dirty="0">
                <a:solidFill>
                  <a:srgbClr val="FFFFFF"/>
                </a:solidFill>
              </a:rPr>
              <a:t> that </a:t>
            </a:r>
            <a:r>
              <a:rPr lang="en-US" sz="3200" b="1" dirty="0">
                <a:solidFill>
                  <a:schemeClr val="accent4"/>
                </a:solidFill>
              </a:rPr>
              <a:t>creates the means </a:t>
            </a:r>
            <a:r>
              <a:rPr lang="en-US" sz="3200" dirty="0">
                <a:solidFill>
                  <a:srgbClr val="FFFFFF"/>
                </a:solidFill>
              </a:rPr>
              <a:t>for employees, customers, suppliers &amp; other stakeholders to live dignified lives</a:t>
            </a:r>
            <a:br>
              <a:rPr lang="en-US" sz="3200" dirty="0">
                <a:solidFill>
                  <a:srgbClr val="FFFFFF"/>
                </a:solidFill>
              </a:rPr>
            </a:br>
            <a:endParaRPr lang="en-US" sz="1050" dirty="0">
              <a:solidFill>
                <a:srgbClr val="FFFFFF"/>
              </a:solidFill>
            </a:endParaRPr>
          </a:p>
          <a:p>
            <a:pPr indent="-228600">
              <a:lnSpc>
                <a:spcPct val="90000"/>
              </a:lnSpc>
              <a:spcAft>
                <a:spcPts val="600"/>
              </a:spcAft>
              <a:buFont typeface="Arial" panose="020B0604020202020204" pitchFamily="34" charset="0"/>
              <a:buChar char="•"/>
            </a:pPr>
            <a:r>
              <a:rPr lang="en-US" sz="3200" b="1" dirty="0">
                <a:solidFill>
                  <a:srgbClr val="FFFFFF"/>
                </a:solidFill>
              </a:rPr>
              <a:t>Fairness</a:t>
            </a:r>
            <a:r>
              <a:rPr lang="en-US" sz="3200" dirty="0">
                <a:solidFill>
                  <a:srgbClr val="FFFFFF"/>
                </a:solidFill>
              </a:rPr>
              <a:t> – a business model that </a:t>
            </a:r>
            <a:r>
              <a:rPr lang="en-US" sz="3200" b="1" dirty="0">
                <a:solidFill>
                  <a:schemeClr val="accent4"/>
                </a:solidFill>
              </a:rPr>
              <a:t>distributes wealth</a:t>
            </a:r>
            <a:r>
              <a:rPr lang="en-US" sz="3200" dirty="0">
                <a:solidFill>
                  <a:srgbClr val="FFFFFF"/>
                </a:solidFill>
              </a:rPr>
              <a:t> in a way that supports equity &amp; equal opportunities</a:t>
            </a:r>
            <a:br>
              <a:rPr lang="en-US" sz="3200" dirty="0">
                <a:solidFill>
                  <a:srgbClr val="FFFFFF"/>
                </a:solidFill>
              </a:rPr>
            </a:br>
            <a:endParaRPr lang="en-US" sz="1050" dirty="0">
              <a:solidFill>
                <a:srgbClr val="FFFFFF"/>
              </a:solidFill>
            </a:endParaRPr>
          </a:p>
          <a:p>
            <a:pPr indent="-228600">
              <a:lnSpc>
                <a:spcPct val="90000"/>
              </a:lnSpc>
              <a:spcAft>
                <a:spcPts val="600"/>
              </a:spcAft>
              <a:buFont typeface="Arial" panose="020B0604020202020204" pitchFamily="34" charset="0"/>
              <a:buChar char="•"/>
            </a:pPr>
            <a:r>
              <a:rPr lang="en-US" sz="3200" b="1" dirty="0">
                <a:solidFill>
                  <a:srgbClr val="FFFFFF"/>
                </a:solidFill>
              </a:rPr>
              <a:t>Nature</a:t>
            </a:r>
            <a:r>
              <a:rPr lang="en-US" sz="3200" dirty="0">
                <a:solidFill>
                  <a:srgbClr val="FFFFFF"/>
                </a:solidFill>
              </a:rPr>
              <a:t> – use of natural resources that flow back into ecosystems in ways that support </a:t>
            </a:r>
            <a:r>
              <a:rPr lang="en-US" sz="3200" b="1" dirty="0">
                <a:solidFill>
                  <a:schemeClr val="accent4"/>
                </a:solidFill>
              </a:rPr>
              <a:t>regeneration</a:t>
            </a:r>
            <a:r>
              <a:rPr lang="en-US" sz="3200" dirty="0">
                <a:solidFill>
                  <a:srgbClr val="FFFFFF"/>
                </a:solidFill>
              </a:rPr>
              <a:t> rather than cause harm </a:t>
            </a:r>
            <a:br>
              <a:rPr lang="en-US" sz="3200" dirty="0">
                <a:solidFill>
                  <a:srgbClr val="FFFFFF"/>
                </a:solidFill>
              </a:rPr>
            </a:br>
            <a:endParaRPr lang="en-US" sz="1050" dirty="0">
              <a:solidFill>
                <a:srgbClr val="FFFFFF"/>
              </a:solidFill>
            </a:endParaRPr>
          </a:p>
          <a:p>
            <a:pPr indent="-228600">
              <a:lnSpc>
                <a:spcPct val="90000"/>
              </a:lnSpc>
              <a:spcAft>
                <a:spcPts val="600"/>
              </a:spcAft>
              <a:buFont typeface="Arial" panose="020B0604020202020204" pitchFamily="34" charset="0"/>
              <a:buChar char="•"/>
            </a:pPr>
            <a:r>
              <a:rPr lang="en-US" sz="3200" b="1" dirty="0">
                <a:solidFill>
                  <a:srgbClr val="FFFFFF"/>
                </a:solidFill>
              </a:rPr>
              <a:t>Participation</a:t>
            </a:r>
            <a:r>
              <a:rPr lang="en-US" sz="3200" dirty="0">
                <a:solidFill>
                  <a:srgbClr val="FFFFFF"/>
                </a:solidFill>
              </a:rPr>
              <a:t> – balanced &amp; </a:t>
            </a:r>
            <a:r>
              <a:rPr lang="en-US" sz="3200" b="1" dirty="0">
                <a:solidFill>
                  <a:schemeClr val="accent4"/>
                </a:solidFill>
              </a:rPr>
              <a:t>values-based relationships </a:t>
            </a:r>
            <a:r>
              <a:rPr lang="en-US" sz="3200" dirty="0">
                <a:solidFill>
                  <a:srgbClr val="FFFFFF"/>
                </a:solidFill>
              </a:rPr>
              <a:t>with all </a:t>
            </a:r>
            <a:r>
              <a:rPr lang="en-US" sz="3200" b="1" dirty="0">
                <a:solidFill>
                  <a:schemeClr val="accent4"/>
                </a:solidFill>
              </a:rPr>
              <a:t>stakeholders</a:t>
            </a:r>
            <a:r>
              <a:rPr lang="en-US" sz="3200" dirty="0">
                <a:solidFill>
                  <a:srgbClr val="FFFFFF"/>
                </a:solidFill>
              </a:rPr>
              <a:t> </a:t>
            </a:r>
          </a:p>
        </p:txBody>
      </p:sp>
    </p:spTree>
    <p:extLst>
      <p:ext uri="{BB962C8B-B14F-4D97-AF65-F5344CB8AC3E}">
        <p14:creationId xmlns:p14="http://schemas.microsoft.com/office/powerpoint/2010/main" val="4096186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 calcmode="lin" valueType="num">
                                      <p:cBhvr additive="base">
                                        <p:cTn id="19"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 calcmode="lin" valueType="num">
                                      <p:cBhvr additive="base">
                                        <p:cTn id="25"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
                                            <p:txEl>
                                              <p:pRg st="4" end="4"/>
                                            </p:txEl>
                                          </p:spTgt>
                                        </p:tgtEl>
                                        <p:attrNameLst>
                                          <p:attrName>style.visibility</p:attrName>
                                        </p:attrNameLst>
                                      </p:cBhvr>
                                      <p:to>
                                        <p:strVal val="visible"/>
                                      </p:to>
                                    </p:set>
                                    <p:anim calcmode="lin" valueType="num">
                                      <p:cBhvr additive="base">
                                        <p:cTn id="31"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unset over a sandy beach next to the ocean&#10;&#10;Description automatically generated">
            <a:extLst>
              <a:ext uri="{FF2B5EF4-FFF2-40B4-BE49-F238E27FC236}">
                <a16:creationId xmlns:a16="http://schemas.microsoft.com/office/drawing/2014/main" id="{27A7B8A2-8173-CB40-8A22-F6AFB6387294}"/>
              </a:ext>
            </a:extLst>
          </p:cNvPr>
          <p:cNvPicPr>
            <a:picLocks noChangeAspect="1"/>
          </p:cNvPicPr>
          <p:nvPr/>
        </p:nvPicPr>
        <p:blipFill rotWithShape="1">
          <a:blip r:embed="rId3">
            <a:alphaModFix amt="50000"/>
          </a:blip>
          <a:srcRect b="15730"/>
          <a:stretch/>
        </p:blipFill>
        <p:spPr>
          <a:xfrm>
            <a:off x="-38" y="-19287"/>
            <a:ext cx="12191980" cy="6857999"/>
          </a:xfrm>
          <a:prstGeom prst="rect">
            <a:avLst/>
          </a:prstGeom>
        </p:spPr>
      </p:pic>
      <p:sp>
        <p:nvSpPr>
          <p:cNvPr id="2" name="Title 1">
            <a:extLst>
              <a:ext uri="{FF2B5EF4-FFF2-40B4-BE49-F238E27FC236}">
                <a16:creationId xmlns:a16="http://schemas.microsoft.com/office/drawing/2014/main" id="{2399F793-0BEC-C04B-A2ED-C475295B4022}"/>
              </a:ext>
            </a:extLst>
          </p:cNvPr>
          <p:cNvSpPr>
            <a:spLocks noGrp="1"/>
          </p:cNvSpPr>
          <p:nvPr>
            <p:ph type="title"/>
          </p:nvPr>
        </p:nvSpPr>
        <p:spPr>
          <a:xfrm>
            <a:off x="-19" y="1846729"/>
            <a:ext cx="12192000" cy="3030072"/>
          </a:xfrm>
        </p:spPr>
        <p:txBody>
          <a:bodyPr vert="horz" lIns="91440" tIns="45720" rIns="91440" bIns="45720" rtlCol="0" anchor="b">
            <a:normAutofit/>
          </a:bodyPr>
          <a:lstStyle/>
          <a:p>
            <a:pPr algn="ctr"/>
            <a:r>
              <a:rPr lang="en-US" dirty="0">
                <a:solidFill>
                  <a:srgbClr val="FFFFFF"/>
                </a:solidFill>
              </a:rPr>
              <a:t>If you are lucky enough to drink wine by the sea, </a:t>
            </a:r>
            <a:br>
              <a:rPr lang="en-US" dirty="0">
                <a:solidFill>
                  <a:srgbClr val="FFFFFF"/>
                </a:solidFill>
              </a:rPr>
            </a:br>
            <a:r>
              <a:rPr lang="en-US" dirty="0">
                <a:solidFill>
                  <a:srgbClr val="FFFFFF"/>
                </a:solidFill>
              </a:rPr>
              <a:t>you are lucky enough…</a:t>
            </a:r>
          </a:p>
        </p:txBody>
      </p:sp>
      <p:sp>
        <p:nvSpPr>
          <p:cNvPr id="5" name="TextBox 4">
            <a:extLst>
              <a:ext uri="{FF2B5EF4-FFF2-40B4-BE49-F238E27FC236}">
                <a16:creationId xmlns:a16="http://schemas.microsoft.com/office/drawing/2014/main" id="{65A1057A-290D-D24E-A5FC-F0F7F5B4418C}"/>
              </a:ext>
            </a:extLst>
          </p:cNvPr>
          <p:cNvSpPr txBox="1"/>
          <p:nvPr/>
        </p:nvSpPr>
        <p:spPr>
          <a:xfrm>
            <a:off x="9144000" y="6469380"/>
            <a:ext cx="2198807" cy="369332"/>
          </a:xfrm>
          <a:prstGeom prst="rect">
            <a:avLst/>
          </a:prstGeom>
          <a:noFill/>
        </p:spPr>
        <p:txBody>
          <a:bodyPr wrap="none" rtlCol="0">
            <a:spAutoFit/>
          </a:bodyPr>
          <a:lstStyle/>
          <a:p>
            <a:r>
              <a:rPr lang="en-US" dirty="0"/>
              <a:t>Credit: Thomas  </a:t>
            </a:r>
            <a:r>
              <a:rPr lang="en-US" dirty="0" err="1"/>
              <a:t>Lipke</a:t>
            </a:r>
            <a:endParaRPr lang="en-US" dirty="0"/>
          </a:p>
        </p:txBody>
      </p:sp>
      <p:sp>
        <p:nvSpPr>
          <p:cNvPr id="3" name="TextBox 2">
            <a:extLst>
              <a:ext uri="{FF2B5EF4-FFF2-40B4-BE49-F238E27FC236}">
                <a16:creationId xmlns:a16="http://schemas.microsoft.com/office/drawing/2014/main" id="{F87E7796-D959-CE4F-A0C1-F1B04F369A2C}"/>
              </a:ext>
            </a:extLst>
          </p:cNvPr>
          <p:cNvSpPr txBox="1"/>
          <p:nvPr/>
        </p:nvSpPr>
        <p:spPr>
          <a:xfrm>
            <a:off x="392850" y="627289"/>
            <a:ext cx="11406264" cy="830997"/>
          </a:xfrm>
          <a:prstGeom prst="rect">
            <a:avLst/>
          </a:prstGeom>
          <a:noFill/>
        </p:spPr>
        <p:txBody>
          <a:bodyPr wrap="none" rtlCol="0">
            <a:spAutoFit/>
          </a:bodyPr>
          <a:lstStyle/>
          <a:p>
            <a:pPr algn="ctr"/>
            <a:r>
              <a:rPr lang="en-US" sz="4800" dirty="0">
                <a:solidFill>
                  <a:schemeClr val="bg1"/>
                </a:solidFill>
              </a:rPr>
              <a:t>What does this mean for us as individuals….?</a:t>
            </a:r>
          </a:p>
        </p:txBody>
      </p:sp>
    </p:spTree>
    <p:extLst>
      <p:ext uri="{BB962C8B-B14F-4D97-AF65-F5344CB8AC3E}">
        <p14:creationId xmlns:p14="http://schemas.microsoft.com/office/powerpoint/2010/main" val="3938929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4A63E0-A201-C541-B2C7-2C4DA2885C5F}"/>
              </a:ext>
            </a:extLst>
          </p:cNvPr>
          <p:cNvSpPr>
            <a:spLocks noGrp="1"/>
          </p:cNvSpPr>
          <p:nvPr>
            <p:ph type="title"/>
          </p:nvPr>
        </p:nvSpPr>
        <p:spPr>
          <a:xfrm>
            <a:off x="838200" y="365125"/>
            <a:ext cx="10515600" cy="3733909"/>
          </a:xfrm>
        </p:spPr>
        <p:txBody>
          <a:bodyPr>
            <a:normAutofit/>
          </a:bodyPr>
          <a:lstStyle/>
          <a:p>
            <a:r>
              <a:rPr lang="en-GB" sz="5400" b="1" dirty="0">
                <a:solidFill>
                  <a:schemeClr val="bg1"/>
                </a:solidFill>
              </a:rPr>
              <a:t>‘There should be celebration of the remarkable progress that enabled many…to reach minimum standards of human development. </a:t>
            </a:r>
            <a:endParaRPr lang="en-US" sz="5400" b="1" dirty="0">
              <a:solidFill>
                <a:schemeClr val="bg1"/>
              </a:solidFill>
            </a:endParaRPr>
          </a:p>
        </p:txBody>
      </p:sp>
      <p:sp>
        <p:nvSpPr>
          <p:cNvPr id="3" name="Content Placeholder 2">
            <a:extLst>
              <a:ext uri="{FF2B5EF4-FFF2-40B4-BE49-F238E27FC236}">
                <a16:creationId xmlns:a16="http://schemas.microsoft.com/office/drawing/2014/main" id="{182B6502-B9C8-5645-B017-ED9DB97CF9F5}"/>
              </a:ext>
            </a:extLst>
          </p:cNvPr>
          <p:cNvSpPr>
            <a:spLocks noGrp="1"/>
          </p:cNvSpPr>
          <p:nvPr>
            <p:ph idx="1"/>
          </p:nvPr>
        </p:nvSpPr>
        <p:spPr>
          <a:xfrm>
            <a:off x="838200" y="6281600"/>
            <a:ext cx="10515600" cy="422549"/>
          </a:xfrm>
        </p:spPr>
        <p:txBody>
          <a:bodyPr>
            <a:normAutofit fontScale="92500" lnSpcReduction="10000"/>
          </a:bodyPr>
          <a:lstStyle/>
          <a:p>
            <a:pPr marL="0" indent="0">
              <a:buNone/>
            </a:pPr>
            <a:r>
              <a:rPr lang="en-US" dirty="0">
                <a:solidFill>
                  <a:schemeClr val="bg1"/>
                </a:solidFill>
              </a:rPr>
              <a:t>- UN Development Report, 2019</a:t>
            </a:r>
          </a:p>
        </p:txBody>
      </p:sp>
      <p:sp>
        <p:nvSpPr>
          <p:cNvPr id="4" name="Rectangle 3">
            <a:extLst>
              <a:ext uri="{FF2B5EF4-FFF2-40B4-BE49-F238E27FC236}">
                <a16:creationId xmlns:a16="http://schemas.microsoft.com/office/drawing/2014/main" id="{F9CE9B8C-311D-2043-B303-1D67EC6777FE}"/>
              </a:ext>
            </a:extLst>
          </p:cNvPr>
          <p:cNvSpPr/>
          <p:nvPr/>
        </p:nvSpPr>
        <p:spPr>
          <a:xfrm>
            <a:off x="838200" y="4099034"/>
            <a:ext cx="10354733" cy="1569660"/>
          </a:xfrm>
          <a:prstGeom prst="rect">
            <a:avLst/>
          </a:prstGeom>
        </p:spPr>
        <p:txBody>
          <a:bodyPr wrap="square">
            <a:spAutoFit/>
          </a:bodyPr>
          <a:lstStyle/>
          <a:p>
            <a:r>
              <a:rPr lang="en-GB" sz="4800" b="1" i="1" dirty="0">
                <a:solidFill>
                  <a:srgbClr val="FF0000"/>
                </a:solidFill>
              </a:rPr>
              <a:t>But continuing the policies that led to these successes alone is insufficient</a:t>
            </a:r>
            <a:r>
              <a:rPr lang="en-GB" sz="4800" b="1" dirty="0">
                <a:solidFill>
                  <a:srgbClr val="FF0000"/>
                </a:solidFill>
              </a:rPr>
              <a:t>’</a:t>
            </a:r>
            <a:endParaRPr lang="en-US" sz="4800" b="1" dirty="0">
              <a:solidFill>
                <a:srgbClr val="FF0000"/>
              </a:solidFill>
            </a:endParaRPr>
          </a:p>
        </p:txBody>
      </p:sp>
    </p:spTree>
    <p:extLst>
      <p:ext uri="{BB962C8B-B14F-4D97-AF65-F5344CB8AC3E}">
        <p14:creationId xmlns:p14="http://schemas.microsoft.com/office/powerpoint/2010/main" val="3725355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09C4B48-0F38-E646-8C15-CCB5EEB628DC}"/>
              </a:ext>
            </a:extLst>
          </p:cNvPr>
          <p:cNvPicPr>
            <a:picLocks noChangeAspect="1"/>
          </p:cNvPicPr>
          <p:nvPr/>
        </p:nvPicPr>
        <p:blipFill>
          <a:blip r:embed="rId3"/>
          <a:stretch>
            <a:fillRect/>
          </a:stretch>
        </p:blipFill>
        <p:spPr>
          <a:xfrm>
            <a:off x="0" y="0"/>
            <a:ext cx="11993526" cy="6858000"/>
          </a:xfrm>
          <a:prstGeom prst="rect">
            <a:avLst/>
          </a:prstGeom>
        </p:spPr>
      </p:pic>
      <p:sp>
        <p:nvSpPr>
          <p:cNvPr id="2" name="Title 1">
            <a:extLst>
              <a:ext uri="{FF2B5EF4-FFF2-40B4-BE49-F238E27FC236}">
                <a16:creationId xmlns:a16="http://schemas.microsoft.com/office/drawing/2014/main" id="{A83554F4-6AB6-4C4B-8F69-C8F5D4B65CB4}"/>
              </a:ext>
            </a:extLst>
          </p:cNvPr>
          <p:cNvSpPr>
            <a:spLocks noGrp="1"/>
          </p:cNvSpPr>
          <p:nvPr>
            <p:ph type="title"/>
          </p:nvPr>
        </p:nvSpPr>
        <p:spPr>
          <a:xfrm>
            <a:off x="838200" y="118078"/>
            <a:ext cx="10515600" cy="578331"/>
          </a:xfrm>
        </p:spPr>
        <p:txBody>
          <a:bodyPr>
            <a:noAutofit/>
          </a:bodyPr>
          <a:lstStyle/>
          <a:p>
            <a:pPr algn="ctr"/>
            <a:r>
              <a:rPr lang="en-US" sz="5200" dirty="0">
                <a:solidFill>
                  <a:schemeClr val="bg1"/>
                </a:solidFill>
              </a:rPr>
              <a:t>What does it mean for communities?</a:t>
            </a:r>
          </a:p>
        </p:txBody>
      </p:sp>
      <p:sp>
        <p:nvSpPr>
          <p:cNvPr id="5" name="TextBox 4">
            <a:extLst>
              <a:ext uri="{FF2B5EF4-FFF2-40B4-BE49-F238E27FC236}">
                <a16:creationId xmlns:a16="http://schemas.microsoft.com/office/drawing/2014/main" id="{0AD5BEFA-2C4B-3748-B1F1-39118C49BEF7}"/>
              </a:ext>
            </a:extLst>
          </p:cNvPr>
          <p:cNvSpPr txBox="1"/>
          <p:nvPr/>
        </p:nvSpPr>
        <p:spPr>
          <a:xfrm>
            <a:off x="0" y="2956726"/>
            <a:ext cx="2721935" cy="2092881"/>
          </a:xfrm>
          <a:prstGeom prst="rect">
            <a:avLst/>
          </a:prstGeom>
          <a:noFill/>
        </p:spPr>
        <p:txBody>
          <a:bodyPr wrap="square" rtlCol="0">
            <a:spAutoFit/>
          </a:bodyPr>
          <a:lstStyle/>
          <a:p>
            <a:r>
              <a:rPr lang="en-US" sz="2500" dirty="0">
                <a:solidFill>
                  <a:schemeClr val="bg1"/>
                </a:solidFill>
              </a:rPr>
              <a:t>- Extracted from</a:t>
            </a:r>
          </a:p>
          <a:p>
            <a:r>
              <a:rPr lang="en-US" sz="2500" dirty="0">
                <a:solidFill>
                  <a:schemeClr val="bg1"/>
                </a:solidFill>
              </a:rPr>
              <a:t>- Never asked</a:t>
            </a:r>
          </a:p>
          <a:p>
            <a:r>
              <a:rPr lang="en-US" sz="2500" dirty="0">
                <a:solidFill>
                  <a:schemeClr val="bg1"/>
                </a:solidFill>
              </a:rPr>
              <a:t>- Left on their own</a:t>
            </a:r>
          </a:p>
          <a:p>
            <a:r>
              <a:rPr lang="en-US" sz="2500" dirty="0">
                <a:solidFill>
                  <a:schemeClr val="bg1"/>
                </a:solidFill>
              </a:rPr>
              <a:t>- Under-resourced</a:t>
            </a:r>
            <a:br>
              <a:rPr lang="en-US" sz="2500" dirty="0">
                <a:solidFill>
                  <a:schemeClr val="bg1"/>
                </a:solidFill>
              </a:rPr>
            </a:br>
            <a:r>
              <a:rPr lang="en-US" sz="2500" dirty="0">
                <a:solidFill>
                  <a:schemeClr val="bg1"/>
                </a:solidFill>
              </a:rPr>
              <a:t>- Exhausted</a:t>
            </a:r>
          </a:p>
        </p:txBody>
      </p:sp>
      <p:sp>
        <p:nvSpPr>
          <p:cNvPr id="6" name="TextBox 5">
            <a:extLst>
              <a:ext uri="{FF2B5EF4-FFF2-40B4-BE49-F238E27FC236}">
                <a16:creationId xmlns:a16="http://schemas.microsoft.com/office/drawing/2014/main" id="{5BFA1787-822D-384D-9F22-DE1705095AD4}"/>
              </a:ext>
            </a:extLst>
          </p:cNvPr>
          <p:cNvSpPr txBox="1"/>
          <p:nvPr/>
        </p:nvSpPr>
        <p:spPr>
          <a:xfrm>
            <a:off x="9618921" y="1392818"/>
            <a:ext cx="2573079" cy="2246769"/>
          </a:xfrm>
          <a:prstGeom prst="rect">
            <a:avLst/>
          </a:prstGeom>
          <a:noFill/>
        </p:spPr>
        <p:txBody>
          <a:bodyPr wrap="square" rtlCol="0">
            <a:spAutoFit/>
          </a:bodyPr>
          <a:lstStyle/>
          <a:p>
            <a:r>
              <a:rPr lang="en-US" sz="2800" dirty="0">
                <a:solidFill>
                  <a:schemeClr val="bg1"/>
                </a:solidFill>
              </a:rPr>
              <a:t>- Community up</a:t>
            </a:r>
          </a:p>
          <a:p>
            <a:r>
              <a:rPr lang="en-US" sz="2800" dirty="0">
                <a:solidFill>
                  <a:schemeClr val="bg1"/>
                </a:solidFill>
              </a:rPr>
              <a:t>- In control</a:t>
            </a:r>
          </a:p>
          <a:p>
            <a:r>
              <a:rPr lang="en-US" sz="2800" dirty="0">
                <a:solidFill>
                  <a:schemeClr val="bg1"/>
                </a:solidFill>
              </a:rPr>
              <a:t>- Underwritten</a:t>
            </a:r>
          </a:p>
          <a:p>
            <a:r>
              <a:rPr lang="en-US" sz="2800" dirty="0">
                <a:solidFill>
                  <a:schemeClr val="bg1"/>
                </a:solidFill>
              </a:rPr>
              <a:t>- Invested in</a:t>
            </a:r>
          </a:p>
          <a:p>
            <a:r>
              <a:rPr lang="en-US" sz="2800" dirty="0">
                <a:solidFill>
                  <a:schemeClr val="bg1"/>
                </a:solidFill>
              </a:rPr>
              <a:t>- Energized</a:t>
            </a:r>
          </a:p>
        </p:txBody>
      </p:sp>
    </p:spTree>
    <p:extLst>
      <p:ext uri="{BB962C8B-B14F-4D97-AF65-F5344CB8AC3E}">
        <p14:creationId xmlns:p14="http://schemas.microsoft.com/office/powerpoint/2010/main" val="3860112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B21B40B-337C-804F-8713-F37A6DD3F656}"/>
              </a:ext>
            </a:extLst>
          </p:cNvPr>
          <p:cNvPicPr>
            <a:picLocks noChangeAspect="1"/>
          </p:cNvPicPr>
          <p:nvPr/>
        </p:nvPicPr>
        <p:blipFill rotWithShape="1">
          <a:blip r:embed="rId3">
            <a:alphaModFix amt="50000"/>
          </a:blip>
          <a:srcRect t="4253" b="53559"/>
          <a:stretch/>
        </p:blipFill>
        <p:spPr>
          <a:xfrm>
            <a:off x="21" y="2"/>
            <a:ext cx="12191980" cy="6857999"/>
          </a:xfrm>
          <a:prstGeom prst="rect">
            <a:avLst/>
          </a:prstGeom>
        </p:spPr>
      </p:pic>
      <p:sp>
        <p:nvSpPr>
          <p:cNvPr id="2" name="Title 1">
            <a:extLst>
              <a:ext uri="{FF2B5EF4-FFF2-40B4-BE49-F238E27FC236}">
                <a16:creationId xmlns:a16="http://schemas.microsoft.com/office/drawing/2014/main" id="{0B178BBF-8D19-A44A-A3FC-2316AAAC6156}"/>
              </a:ext>
            </a:extLst>
          </p:cNvPr>
          <p:cNvSpPr>
            <a:spLocks noGrp="1"/>
          </p:cNvSpPr>
          <p:nvPr>
            <p:ph type="title"/>
          </p:nvPr>
        </p:nvSpPr>
        <p:spPr>
          <a:xfrm>
            <a:off x="947979" y="874509"/>
            <a:ext cx="10296041" cy="3588927"/>
          </a:xfrm>
        </p:spPr>
        <p:txBody>
          <a:bodyPr vert="horz" lIns="91440" tIns="45720" rIns="91440" bIns="45720" rtlCol="0" anchor="b">
            <a:normAutofit/>
          </a:bodyPr>
          <a:lstStyle/>
          <a:p>
            <a:pPr algn="ctr"/>
            <a:r>
              <a:rPr lang="en-US" sz="6000" b="1" dirty="0">
                <a:solidFill>
                  <a:srgbClr val="FFFFFF"/>
                </a:solidFill>
              </a:rPr>
              <a:t>Chinks of light?</a:t>
            </a:r>
            <a:br>
              <a:rPr lang="en-US" sz="6000" b="1" dirty="0">
                <a:solidFill>
                  <a:srgbClr val="FFFFFF"/>
                </a:solidFill>
              </a:rPr>
            </a:br>
            <a:br>
              <a:rPr lang="en-US" sz="6000" b="1" dirty="0">
                <a:solidFill>
                  <a:srgbClr val="FFFFFF"/>
                </a:solidFill>
              </a:rPr>
            </a:br>
            <a:endParaRPr lang="en-US" sz="6000" b="1" dirty="0">
              <a:solidFill>
                <a:srgbClr val="FFFFFF"/>
              </a:solidFill>
            </a:endParaRPr>
          </a:p>
        </p:txBody>
      </p:sp>
    </p:spTree>
    <p:extLst>
      <p:ext uri="{BB962C8B-B14F-4D97-AF65-F5344CB8AC3E}">
        <p14:creationId xmlns:p14="http://schemas.microsoft.com/office/powerpoint/2010/main" val="21434840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lose up of a sign&#10;&#10;Description automatically generated">
            <a:extLst>
              <a:ext uri="{FF2B5EF4-FFF2-40B4-BE49-F238E27FC236}">
                <a16:creationId xmlns:a16="http://schemas.microsoft.com/office/drawing/2014/main" id="{8BCCDD26-C409-794E-A58A-363A01CE67E2}"/>
              </a:ext>
            </a:extLst>
          </p:cNvPr>
          <p:cNvPicPr>
            <a:picLocks noChangeAspect="1"/>
          </p:cNvPicPr>
          <p:nvPr/>
        </p:nvPicPr>
        <p:blipFill>
          <a:blip r:embed="rId3"/>
          <a:stretch>
            <a:fillRect/>
          </a:stretch>
        </p:blipFill>
        <p:spPr>
          <a:xfrm>
            <a:off x="0" y="0"/>
            <a:ext cx="7772399" cy="6858000"/>
          </a:xfrm>
          <a:prstGeom prst="rect">
            <a:avLst/>
          </a:prstGeom>
        </p:spPr>
      </p:pic>
      <p:pic>
        <p:nvPicPr>
          <p:cNvPr id="3" name="Picture 2" descr="Graphical user interface, application&#10;&#10;Description automatically generated">
            <a:extLst>
              <a:ext uri="{FF2B5EF4-FFF2-40B4-BE49-F238E27FC236}">
                <a16:creationId xmlns:a16="http://schemas.microsoft.com/office/drawing/2014/main" id="{93B9E506-69F1-BA46-B513-3DFF58982B7A}"/>
              </a:ext>
            </a:extLst>
          </p:cNvPr>
          <p:cNvPicPr>
            <a:picLocks noChangeAspect="1"/>
          </p:cNvPicPr>
          <p:nvPr/>
        </p:nvPicPr>
        <p:blipFill>
          <a:blip r:embed="rId4"/>
          <a:stretch>
            <a:fillRect/>
          </a:stretch>
        </p:blipFill>
        <p:spPr>
          <a:xfrm>
            <a:off x="2593075" y="0"/>
            <a:ext cx="9598925" cy="6832600"/>
          </a:xfrm>
          <a:prstGeom prst="rect">
            <a:avLst/>
          </a:prstGeom>
        </p:spPr>
      </p:pic>
      <p:pic>
        <p:nvPicPr>
          <p:cNvPr id="6" name="Picture 5" descr="A picture containing diagram&#10;&#10;Description automatically generated">
            <a:extLst>
              <a:ext uri="{FF2B5EF4-FFF2-40B4-BE49-F238E27FC236}">
                <a16:creationId xmlns:a16="http://schemas.microsoft.com/office/drawing/2014/main" id="{09F33817-7A5C-844E-A683-91512912F5D5}"/>
              </a:ext>
            </a:extLst>
          </p:cNvPr>
          <p:cNvPicPr>
            <a:picLocks noChangeAspect="1"/>
          </p:cNvPicPr>
          <p:nvPr/>
        </p:nvPicPr>
        <p:blipFill>
          <a:blip r:embed="rId5"/>
          <a:stretch>
            <a:fillRect/>
          </a:stretch>
        </p:blipFill>
        <p:spPr>
          <a:xfrm rot="20937853">
            <a:off x="3021147" y="114300"/>
            <a:ext cx="8197114" cy="6629400"/>
          </a:xfrm>
          <a:prstGeom prst="rect">
            <a:avLst/>
          </a:prstGeom>
        </p:spPr>
      </p:pic>
      <p:pic>
        <p:nvPicPr>
          <p:cNvPr id="5" name="Picture 4" descr="Diagram&#10;&#10;Description automatically generated">
            <a:extLst>
              <a:ext uri="{FF2B5EF4-FFF2-40B4-BE49-F238E27FC236}">
                <a16:creationId xmlns:a16="http://schemas.microsoft.com/office/drawing/2014/main" id="{175D1972-D61A-014F-A1C7-48233CC8877F}"/>
              </a:ext>
            </a:extLst>
          </p:cNvPr>
          <p:cNvPicPr>
            <a:picLocks noChangeAspect="1"/>
          </p:cNvPicPr>
          <p:nvPr/>
        </p:nvPicPr>
        <p:blipFill>
          <a:blip r:embed="rId6"/>
          <a:stretch>
            <a:fillRect/>
          </a:stretch>
        </p:blipFill>
        <p:spPr>
          <a:xfrm rot="1343339">
            <a:off x="3946898" y="-37082"/>
            <a:ext cx="5757329" cy="6370820"/>
          </a:xfrm>
          <a:prstGeom prst="rect">
            <a:avLst/>
          </a:prstGeom>
        </p:spPr>
      </p:pic>
      <p:pic>
        <p:nvPicPr>
          <p:cNvPr id="8" name="Picture 7" descr="Diagram&#10;&#10;Description automatically generated">
            <a:extLst>
              <a:ext uri="{FF2B5EF4-FFF2-40B4-BE49-F238E27FC236}">
                <a16:creationId xmlns:a16="http://schemas.microsoft.com/office/drawing/2014/main" id="{7437FFDB-50CD-1944-9EB0-EB632CA9DE45}"/>
              </a:ext>
            </a:extLst>
          </p:cNvPr>
          <p:cNvPicPr>
            <a:picLocks noChangeAspect="1"/>
          </p:cNvPicPr>
          <p:nvPr/>
        </p:nvPicPr>
        <p:blipFill>
          <a:blip r:embed="rId7"/>
          <a:stretch>
            <a:fillRect/>
          </a:stretch>
        </p:blipFill>
        <p:spPr>
          <a:xfrm>
            <a:off x="4511962" y="166806"/>
            <a:ext cx="7265015" cy="6297847"/>
          </a:xfrm>
          <a:prstGeom prst="rect">
            <a:avLst/>
          </a:prstGeom>
        </p:spPr>
      </p:pic>
    </p:spTree>
    <p:extLst>
      <p:ext uri="{BB962C8B-B14F-4D97-AF65-F5344CB8AC3E}">
        <p14:creationId xmlns:p14="http://schemas.microsoft.com/office/powerpoint/2010/main" val="3471099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AD3E807-6AE3-3348-B83A-91690A9CEA9C}"/>
              </a:ext>
            </a:extLst>
          </p:cNvPr>
          <p:cNvPicPr>
            <a:picLocks noChangeAspect="1"/>
          </p:cNvPicPr>
          <p:nvPr/>
        </p:nvPicPr>
        <p:blipFill>
          <a:blip r:embed="rId2"/>
          <a:stretch>
            <a:fillRect/>
          </a:stretch>
        </p:blipFill>
        <p:spPr>
          <a:xfrm>
            <a:off x="1" y="0"/>
            <a:ext cx="12192000" cy="6858000"/>
          </a:xfrm>
          <a:prstGeom prst="rect">
            <a:avLst/>
          </a:prstGeom>
        </p:spPr>
      </p:pic>
      <p:pic>
        <p:nvPicPr>
          <p:cNvPr id="4" name="Picture 3" descr="Text&#10;&#10;Description automatically generated">
            <a:extLst>
              <a:ext uri="{FF2B5EF4-FFF2-40B4-BE49-F238E27FC236}">
                <a16:creationId xmlns:a16="http://schemas.microsoft.com/office/drawing/2014/main" id="{55942C98-C828-7949-AE11-461D07E4F53E}"/>
              </a:ext>
            </a:extLst>
          </p:cNvPr>
          <p:cNvPicPr>
            <a:picLocks noChangeAspect="1"/>
          </p:cNvPicPr>
          <p:nvPr/>
        </p:nvPicPr>
        <p:blipFill>
          <a:blip r:embed="rId3"/>
          <a:stretch>
            <a:fillRect/>
          </a:stretch>
        </p:blipFill>
        <p:spPr>
          <a:xfrm rot="21123064">
            <a:off x="2953637" y="1551028"/>
            <a:ext cx="9121301" cy="4698852"/>
          </a:xfrm>
          <a:prstGeom prst="rect">
            <a:avLst/>
          </a:prstGeom>
        </p:spPr>
      </p:pic>
    </p:spTree>
    <p:extLst>
      <p:ext uri="{BB962C8B-B14F-4D97-AF65-F5344CB8AC3E}">
        <p14:creationId xmlns:p14="http://schemas.microsoft.com/office/powerpoint/2010/main" val="2798193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a:extLst>
              <a:ext uri="{FF2B5EF4-FFF2-40B4-BE49-F238E27FC236}">
                <a16:creationId xmlns:a16="http://schemas.microsoft.com/office/drawing/2014/main" id="{2094E58C-4D3F-8E49-AB50-35099B8B5796}"/>
              </a:ext>
            </a:extLst>
          </p:cNvPr>
          <p:cNvPicPr>
            <a:picLocks noChangeAspect="1"/>
          </p:cNvPicPr>
          <p:nvPr/>
        </p:nvPicPr>
        <p:blipFill>
          <a:blip r:embed="rId3"/>
          <a:srcRect/>
          <a:stretch/>
        </p:blipFill>
        <p:spPr>
          <a:xfrm>
            <a:off x="1684866" y="28602"/>
            <a:ext cx="8822268" cy="6858000"/>
          </a:xfrm>
          <a:prstGeom prst="rect">
            <a:avLst/>
          </a:prstGeom>
        </p:spPr>
      </p:pic>
      <p:sp>
        <p:nvSpPr>
          <p:cNvPr id="2" name="TextBox 1">
            <a:extLst>
              <a:ext uri="{FF2B5EF4-FFF2-40B4-BE49-F238E27FC236}">
                <a16:creationId xmlns:a16="http://schemas.microsoft.com/office/drawing/2014/main" id="{64AF6AB5-6B49-BF4C-BB14-A9F8DA2EA0C0}"/>
              </a:ext>
            </a:extLst>
          </p:cNvPr>
          <p:cNvSpPr txBox="1"/>
          <p:nvPr/>
        </p:nvSpPr>
        <p:spPr>
          <a:xfrm>
            <a:off x="8008501" y="6460066"/>
            <a:ext cx="2498633" cy="369332"/>
          </a:xfrm>
          <a:prstGeom prst="rect">
            <a:avLst/>
          </a:prstGeom>
          <a:noFill/>
        </p:spPr>
        <p:txBody>
          <a:bodyPr wrap="none" rtlCol="0">
            <a:spAutoFit/>
          </a:bodyPr>
          <a:lstStyle/>
          <a:p>
            <a:r>
              <a:rPr lang="en-US" dirty="0"/>
              <a:t>Credit: Remade Network</a:t>
            </a:r>
          </a:p>
        </p:txBody>
      </p:sp>
    </p:spTree>
    <p:extLst>
      <p:ext uri="{BB962C8B-B14F-4D97-AF65-F5344CB8AC3E}">
        <p14:creationId xmlns:p14="http://schemas.microsoft.com/office/powerpoint/2010/main" val="24940918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street sign on a pole&#10;&#10;Description automatically generated with medium confidence">
            <a:extLst>
              <a:ext uri="{FF2B5EF4-FFF2-40B4-BE49-F238E27FC236}">
                <a16:creationId xmlns:a16="http://schemas.microsoft.com/office/drawing/2014/main" id="{BFCAC3B8-6773-D74A-BD2A-C5C2FD2F5FCD}"/>
              </a:ext>
            </a:extLst>
          </p:cNvPr>
          <p:cNvPicPr>
            <a:picLocks noChangeAspect="1"/>
          </p:cNvPicPr>
          <p:nvPr/>
        </p:nvPicPr>
        <p:blipFill rotWithShape="1">
          <a:blip r:embed="rId2"/>
          <a:srcRect t="28739" b="29081"/>
          <a:stretch/>
        </p:blipFill>
        <p:spPr>
          <a:xfrm>
            <a:off x="20" y="1282"/>
            <a:ext cx="12191980" cy="6856718"/>
          </a:xfrm>
          <a:prstGeom prst="rect">
            <a:avLst/>
          </a:prstGeom>
        </p:spPr>
      </p:pic>
      <p:pic>
        <p:nvPicPr>
          <p:cNvPr id="5" name="Picture 4" descr="Text&#10;&#10;Description automatically generated">
            <a:extLst>
              <a:ext uri="{FF2B5EF4-FFF2-40B4-BE49-F238E27FC236}">
                <a16:creationId xmlns:a16="http://schemas.microsoft.com/office/drawing/2014/main" id="{E7548EDD-8DB8-9344-B19A-E3B43CFDDD30}"/>
              </a:ext>
            </a:extLst>
          </p:cNvPr>
          <p:cNvPicPr>
            <a:picLocks noChangeAspect="1"/>
          </p:cNvPicPr>
          <p:nvPr/>
        </p:nvPicPr>
        <p:blipFill>
          <a:blip r:embed="rId3"/>
          <a:stretch>
            <a:fillRect/>
          </a:stretch>
        </p:blipFill>
        <p:spPr>
          <a:xfrm>
            <a:off x="2343150" y="3429000"/>
            <a:ext cx="7311213" cy="2375216"/>
          </a:xfrm>
          <a:prstGeom prst="rect">
            <a:avLst/>
          </a:prstGeom>
        </p:spPr>
      </p:pic>
    </p:spTree>
    <p:extLst>
      <p:ext uri="{BB962C8B-B14F-4D97-AF65-F5344CB8AC3E}">
        <p14:creationId xmlns:p14="http://schemas.microsoft.com/office/powerpoint/2010/main" val="19390177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street sign on a pole&#10;&#10;Description automatically generated with medium confidence">
            <a:extLst>
              <a:ext uri="{FF2B5EF4-FFF2-40B4-BE49-F238E27FC236}">
                <a16:creationId xmlns:a16="http://schemas.microsoft.com/office/drawing/2014/main" id="{BFCAC3B8-6773-D74A-BD2A-C5C2FD2F5FCD}"/>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33000"/>
                    </a14:imgEffect>
                  </a14:imgLayer>
                </a14:imgProps>
              </a:ext>
            </a:extLst>
          </a:blip>
          <a:srcRect l="667" r="9127"/>
          <a:stretch/>
        </p:blipFill>
        <p:spPr>
          <a:xfrm>
            <a:off x="20" y="10"/>
            <a:ext cx="4639713" cy="6857990"/>
          </a:xfrm>
          <a:prstGeom prst="rect">
            <a:avLst/>
          </a:prstGeom>
        </p:spPr>
      </p:pic>
      <p:sp>
        <p:nvSpPr>
          <p:cNvPr id="2" name="TextBox 1">
            <a:extLst>
              <a:ext uri="{FF2B5EF4-FFF2-40B4-BE49-F238E27FC236}">
                <a16:creationId xmlns:a16="http://schemas.microsoft.com/office/drawing/2014/main" id="{9AFBADCC-ACDA-0C4D-AFCC-2B4D20DD9CC3}"/>
              </a:ext>
            </a:extLst>
          </p:cNvPr>
          <p:cNvSpPr txBox="1"/>
          <p:nvPr/>
        </p:nvSpPr>
        <p:spPr>
          <a:xfrm>
            <a:off x="5069939" y="425301"/>
            <a:ext cx="6753465" cy="6188149"/>
          </a:xfrm>
          <a:prstGeom prst="rect">
            <a:avLst/>
          </a:prstGeom>
        </p:spPr>
        <p:txBody>
          <a:bodyPr vert="horz" lIns="91440" tIns="45720" rIns="91440" bIns="45720" rtlCol="0">
            <a:normAutofit lnSpcReduction="10000"/>
          </a:bodyPr>
          <a:lstStyle/>
          <a:p>
            <a:pPr>
              <a:lnSpc>
                <a:spcPct val="90000"/>
              </a:lnSpc>
              <a:spcAft>
                <a:spcPts val="600"/>
              </a:spcAft>
            </a:pPr>
            <a:r>
              <a:rPr lang="en-US" sz="2800" i="1" dirty="0"/>
              <a:t>“So what does a wellbeing economy really mean?...it is when you're able to develop assets that meet the real needs of our communities…It's been a single Mum asking for space to support families and young people with addictions and mental health issues…</a:t>
            </a:r>
            <a:br>
              <a:rPr lang="en-US" sz="2800" i="1" dirty="0"/>
            </a:br>
            <a:r>
              <a:rPr lang="en-US" sz="2800" i="1" dirty="0"/>
              <a:t>It's about equality. It's about respect. It's about empowerment. It's about ownership. It's about trust. </a:t>
            </a:r>
            <a:br>
              <a:rPr lang="en-US" sz="2800" i="1" dirty="0"/>
            </a:br>
            <a:r>
              <a:rPr lang="en-US" sz="2800" i="1" dirty="0"/>
              <a:t>But most importantly, it is not about letting the blockers get in the way. It's not about doffing the cap to those who have their own agenda. And it certainly is not about asking for permission to do things to bring about change” </a:t>
            </a:r>
            <a:br>
              <a:rPr lang="en-US" sz="2800" i="1" dirty="0"/>
            </a:br>
            <a:r>
              <a:rPr lang="en-US" sz="2800" i="1" dirty="0"/>
              <a:t>- Kirsty Flannigan</a:t>
            </a:r>
            <a:endParaRPr lang="en-US" sz="2800" dirty="0"/>
          </a:p>
        </p:txBody>
      </p:sp>
    </p:spTree>
    <p:extLst>
      <p:ext uri="{BB962C8B-B14F-4D97-AF65-F5344CB8AC3E}">
        <p14:creationId xmlns:p14="http://schemas.microsoft.com/office/powerpoint/2010/main" val="3383446150"/>
      </p:ext>
    </p:extLst>
  </p:cSld>
  <p:clrMapOvr>
    <a:overrideClrMapping bg1="dk1" tx1="lt1" bg2="dk2" tx2="lt2" accent1="accent1" accent2="accent2" accent3="accent3" accent4="accent4" accent5="accent5" accent6="accent6" hlink="hlink" folHlink="folHlink"/>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8">
            <a:extLst>
              <a:ext uri="{FF2B5EF4-FFF2-40B4-BE49-F238E27FC236}">
                <a16:creationId xmlns:a16="http://schemas.microsoft.com/office/drawing/2014/main" id="{3A930249-8242-4E2B-AF17-C018264883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0">
            <a:extLst>
              <a:ext uri="{FF2B5EF4-FFF2-40B4-BE49-F238E27FC236}">
                <a16:creationId xmlns:a16="http://schemas.microsoft.com/office/drawing/2014/main" id="{A5BDD999-C5E1-4B3E-A710-7686738191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pic>
        <p:nvPicPr>
          <p:cNvPr id="4" name="Picture 3" descr="A group of people posing for a photo&#10;&#10;Description automatically generated with medium confidence">
            <a:extLst>
              <a:ext uri="{FF2B5EF4-FFF2-40B4-BE49-F238E27FC236}">
                <a16:creationId xmlns:a16="http://schemas.microsoft.com/office/drawing/2014/main" id="{7163EDD0-6161-6A4B-A467-CE83462BFA75}"/>
              </a:ext>
            </a:extLst>
          </p:cNvPr>
          <p:cNvPicPr>
            <a:picLocks noChangeAspect="1"/>
          </p:cNvPicPr>
          <p:nvPr/>
        </p:nvPicPr>
        <p:blipFill rotWithShape="1">
          <a:blip r:embed="rId3">
            <a:alphaModFix amt="60000"/>
          </a:blip>
          <a:srcRect t="25000"/>
          <a:stretch/>
        </p:blipFill>
        <p:spPr>
          <a:xfrm>
            <a:off x="-1" y="10"/>
            <a:ext cx="12192001" cy="6857990"/>
          </a:xfrm>
          <a:prstGeom prst="rect">
            <a:avLst/>
          </a:prstGeom>
        </p:spPr>
      </p:pic>
      <p:sp>
        <p:nvSpPr>
          <p:cNvPr id="2" name="TextBox 1">
            <a:extLst>
              <a:ext uri="{FF2B5EF4-FFF2-40B4-BE49-F238E27FC236}">
                <a16:creationId xmlns:a16="http://schemas.microsoft.com/office/drawing/2014/main" id="{D0C98DF5-8460-C74F-8148-886DB94C53E2}"/>
              </a:ext>
            </a:extLst>
          </p:cNvPr>
          <p:cNvSpPr txBox="1"/>
          <p:nvPr/>
        </p:nvSpPr>
        <p:spPr>
          <a:xfrm>
            <a:off x="1198181" y="1122363"/>
            <a:ext cx="9795637" cy="2220775"/>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5200">
                <a:solidFill>
                  <a:srgbClr val="FFFFFF"/>
                </a:solidFill>
                <a:latin typeface="+mj-lt"/>
                <a:ea typeface="+mj-ea"/>
                <a:cs typeface="+mj-cs"/>
              </a:rPr>
              <a:t>What will this take?</a:t>
            </a:r>
          </a:p>
        </p:txBody>
      </p:sp>
    </p:spTree>
    <p:extLst>
      <p:ext uri="{BB962C8B-B14F-4D97-AF65-F5344CB8AC3E}">
        <p14:creationId xmlns:p14="http://schemas.microsoft.com/office/powerpoint/2010/main" val="421719861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877EA85-FEDE-FF42-8BC6-BFA1DE6EC6AF}"/>
              </a:ext>
            </a:extLst>
          </p:cNvPr>
          <p:cNvPicPr>
            <a:picLocks noChangeAspect="1"/>
          </p:cNvPicPr>
          <p:nvPr/>
        </p:nvPicPr>
        <p:blipFill>
          <a:blip r:embed="rId3"/>
          <a:stretch>
            <a:fillRect/>
          </a:stretch>
        </p:blipFill>
        <p:spPr>
          <a:xfrm>
            <a:off x="0" y="15240"/>
            <a:ext cx="12192000" cy="6827520"/>
          </a:xfrm>
          <a:prstGeom prst="rect">
            <a:avLst/>
          </a:prstGeom>
        </p:spPr>
      </p:pic>
      <p:sp>
        <p:nvSpPr>
          <p:cNvPr id="6" name="TextBox 5">
            <a:extLst>
              <a:ext uri="{FF2B5EF4-FFF2-40B4-BE49-F238E27FC236}">
                <a16:creationId xmlns:a16="http://schemas.microsoft.com/office/drawing/2014/main" id="{1E8FC3FC-0E06-F247-BF9C-7B386F4FD1AE}"/>
              </a:ext>
            </a:extLst>
          </p:cNvPr>
          <p:cNvSpPr txBox="1"/>
          <p:nvPr/>
        </p:nvSpPr>
        <p:spPr>
          <a:xfrm rot="1138667">
            <a:off x="6398263" y="1097964"/>
            <a:ext cx="6003234" cy="2862322"/>
          </a:xfrm>
          <a:prstGeom prst="rect">
            <a:avLst/>
          </a:prstGeom>
          <a:noFill/>
        </p:spPr>
        <p:txBody>
          <a:bodyPr wrap="square" rtlCol="0">
            <a:spAutoFit/>
          </a:bodyPr>
          <a:lstStyle/>
          <a:p>
            <a:r>
              <a:rPr lang="en-GB" sz="3600" b="1" dirty="0">
                <a:solidFill>
                  <a:schemeClr val="bg1"/>
                </a:solidFill>
              </a:rPr>
              <a:t>There are no great limits to growth because </a:t>
            </a:r>
          </a:p>
          <a:p>
            <a:r>
              <a:rPr lang="en-GB" sz="3600" b="1" dirty="0">
                <a:solidFill>
                  <a:schemeClr val="bg1"/>
                </a:solidFill>
              </a:rPr>
              <a:t>there are no limits of human intelligence,</a:t>
            </a:r>
          </a:p>
          <a:p>
            <a:r>
              <a:rPr lang="en-GB" sz="3600" b="1" dirty="0">
                <a:solidFill>
                  <a:schemeClr val="bg1"/>
                </a:solidFill>
              </a:rPr>
              <a:t>imagination, &amp; wonder.</a:t>
            </a:r>
            <a:endParaRPr lang="en-US" sz="3600" b="1" dirty="0">
              <a:solidFill>
                <a:schemeClr val="bg1"/>
              </a:solidFill>
            </a:endParaRPr>
          </a:p>
        </p:txBody>
      </p:sp>
    </p:spTree>
    <p:extLst>
      <p:ext uri="{BB962C8B-B14F-4D97-AF65-F5344CB8AC3E}">
        <p14:creationId xmlns:p14="http://schemas.microsoft.com/office/powerpoint/2010/main" val="2634759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0FA5822-E8EB-B641-AFEB-F8BF56C9DF01}"/>
              </a:ext>
            </a:extLst>
          </p:cNvPr>
          <p:cNvPicPr>
            <a:picLocks noChangeAspect="1"/>
          </p:cNvPicPr>
          <p:nvPr/>
        </p:nvPicPr>
        <p:blipFill>
          <a:blip r:embed="rId2"/>
          <a:stretch>
            <a:fillRect/>
          </a:stretch>
        </p:blipFill>
        <p:spPr>
          <a:xfrm>
            <a:off x="1371600" y="16998"/>
            <a:ext cx="9481929" cy="6824004"/>
          </a:xfrm>
          <a:prstGeom prst="rect">
            <a:avLst/>
          </a:prstGeom>
        </p:spPr>
      </p:pic>
    </p:spTree>
    <p:extLst>
      <p:ext uri="{BB962C8B-B14F-4D97-AF65-F5344CB8AC3E}">
        <p14:creationId xmlns:p14="http://schemas.microsoft.com/office/powerpoint/2010/main" val="10917341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BE397E-EB0C-EC4F-9FB4-D153DDFCF19F}"/>
              </a:ext>
            </a:extLst>
          </p:cNvPr>
          <p:cNvSpPr>
            <a:spLocks noGrp="1"/>
          </p:cNvSpPr>
          <p:nvPr>
            <p:ph type="title"/>
          </p:nvPr>
        </p:nvSpPr>
        <p:spPr/>
        <p:txBody>
          <a:bodyPr/>
          <a:lstStyle/>
          <a:p>
            <a:r>
              <a:rPr lang="en-US" dirty="0">
                <a:solidFill>
                  <a:schemeClr val="bg1"/>
                </a:solidFill>
              </a:rPr>
              <a:t> </a:t>
            </a:r>
          </a:p>
        </p:txBody>
      </p:sp>
      <p:sp>
        <p:nvSpPr>
          <p:cNvPr id="3" name="Content Placeholder 2">
            <a:extLst>
              <a:ext uri="{FF2B5EF4-FFF2-40B4-BE49-F238E27FC236}">
                <a16:creationId xmlns:a16="http://schemas.microsoft.com/office/drawing/2014/main" id="{F49DC91C-B4C8-0D41-B84B-24CFEF524902}"/>
              </a:ext>
            </a:extLst>
          </p:cNvPr>
          <p:cNvSpPr>
            <a:spLocks noGrp="1"/>
          </p:cNvSpPr>
          <p:nvPr>
            <p:ph idx="1"/>
          </p:nvPr>
        </p:nvSpPr>
        <p:spPr>
          <a:xfrm>
            <a:off x="646813" y="1690688"/>
            <a:ext cx="10515600" cy="4351338"/>
          </a:xfrm>
        </p:spPr>
        <p:txBody>
          <a:bodyPr>
            <a:normAutofit/>
          </a:bodyPr>
          <a:lstStyle/>
          <a:p>
            <a:pPr marL="0" indent="0" algn="ctr">
              <a:buNone/>
            </a:pPr>
            <a:r>
              <a:rPr lang="en-US" sz="9600" dirty="0">
                <a:solidFill>
                  <a:schemeClr val="bg1"/>
                </a:solidFill>
              </a:rPr>
              <a:t>Why is it time for a new recipe?</a:t>
            </a:r>
          </a:p>
        </p:txBody>
      </p:sp>
    </p:spTree>
    <p:extLst>
      <p:ext uri="{BB962C8B-B14F-4D97-AF65-F5344CB8AC3E}">
        <p14:creationId xmlns:p14="http://schemas.microsoft.com/office/powerpoint/2010/main" val="93182300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E657BF3-01A1-AD4A-922C-DDFB4529E32D}"/>
              </a:ext>
            </a:extLst>
          </p:cNvPr>
          <p:cNvPicPr>
            <a:picLocks noChangeAspect="1"/>
          </p:cNvPicPr>
          <p:nvPr/>
        </p:nvPicPr>
        <p:blipFill>
          <a:blip r:embed="rId2"/>
          <a:stretch>
            <a:fillRect/>
          </a:stretch>
        </p:blipFill>
        <p:spPr>
          <a:xfrm>
            <a:off x="1255059" y="0"/>
            <a:ext cx="9681882" cy="6858000"/>
          </a:xfrm>
          <a:prstGeom prst="rect">
            <a:avLst/>
          </a:prstGeom>
        </p:spPr>
      </p:pic>
    </p:spTree>
    <p:extLst>
      <p:ext uri="{BB962C8B-B14F-4D97-AF65-F5344CB8AC3E}">
        <p14:creationId xmlns:p14="http://schemas.microsoft.com/office/powerpoint/2010/main" val="378220543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computer, sitting, water, person&#10;&#10;Description automatically generated">
            <a:extLst>
              <a:ext uri="{FF2B5EF4-FFF2-40B4-BE49-F238E27FC236}">
                <a16:creationId xmlns:a16="http://schemas.microsoft.com/office/drawing/2014/main" id="{31904AF8-812C-254C-99EC-D977D41A7EAE}"/>
              </a:ext>
            </a:extLst>
          </p:cNvPr>
          <p:cNvPicPr>
            <a:picLocks noChangeAspect="1"/>
          </p:cNvPicPr>
          <p:nvPr/>
        </p:nvPicPr>
        <p:blipFill rotWithShape="1">
          <a:blip r:embed="rId3">
            <a:alphaModFix amt="50000"/>
          </a:blip>
          <a:srcRect t="12764" b="12236"/>
          <a:stretch/>
        </p:blipFill>
        <p:spPr>
          <a:xfrm>
            <a:off x="20" y="1"/>
            <a:ext cx="12191980" cy="6857999"/>
          </a:xfrm>
          <a:prstGeom prst="rect">
            <a:avLst/>
          </a:prstGeom>
        </p:spPr>
      </p:pic>
      <p:sp>
        <p:nvSpPr>
          <p:cNvPr id="3" name="Content Placeholder 2">
            <a:extLst>
              <a:ext uri="{FF2B5EF4-FFF2-40B4-BE49-F238E27FC236}">
                <a16:creationId xmlns:a16="http://schemas.microsoft.com/office/drawing/2014/main" id="{06FDFF10-BA4C-084F-AEFF-C42838941955}"/>
              </a:ext>
            </a:extLst>
          </p:cNvPr>
          <p:cNvSpPr>
            <a:spLocks noGrp="1"/>
          </p:cNvSpPr>
          <p:nvPr>
            <p:ph idx="4294967295"/>
          </p:nvPr>
        </p:nvSpPr>
        <p:spPr>
          <a:xfrm>
            <a:off x="508000" y="169333"/>
            <a:ext cx="10758488" cy="1761067"/>
          </a:xfrm>
        </p:spPr>
        <p:txBody>
          <a:bodyPr>
            <a:normAutofit fontScale="92500"/>
          </a:bodyPr>
          <a:lstStyle/>
          <a:p>
            <a:pPr marL="0" indent="0" algn="ctr">
              <a:buNone/>
            </a:pPr>
            <a:r>
              <a:rPr lang="en-GB" sz="3000" b="1" dirty="0">
                <a:solidFill>
                  <a:schemeClr val="bg1"/>
                </a:solidFill>
              </a:rPr>
              <a:t>‘A revolutionary moment in the world’s history is a time for </a:t>
            </a:r>
            <a:r>
              <a:rPr lang="en-GB" sz="3000" b="1" u="sng" dirty="0">
                <a:solidFill>
                  <a:schemeClr val="bg1"/>
                </a:solidFill>
              </a:rPr>
              <a:t>revolutions</a:t>
            </a:r>
            <a:r>
              <a:rPr lang="en-GB" sz="3000" b="1" dirty="0">
                <a:solidFill>
                  <a:schemeClr val="bg1"/>
                </a:solidFill>
              </a:rPr>
              <a:t>, </a:t>
            </a:r>
          </a:p>
          <a:p>
            <a:pPr marL="0" indent="0" algn="ctr">
              <a:buNone/>
            </a:pPr>
            <a:r>
              <a:rPr lang="en-GB" sz="3000" b="1" i="1" dirty="0">
                <a:solidFill>
                  <a:schemeClr val="bg1"/>
                </a:solidFill>
              </a:rPr>
              <a:t>not for patching’ </a:t>
            </a:r>
            <a:endParaRPr lang="en-GB" sz="3000" b="1" dirty="0">
              <a:solidFill>
                <a:schemeClr val="bg1"/>
              </a:solidFill>
            </a:endParaRPr>
          </a:p>
          <a:p>
            <a:pPr marL="0" indent="0" algn="ctr">
              <a:buNone/>
            </a:pPr>
            <a:r>
              <a:rPr lang="en-GB" sz="3000" b="1" dirty="0">
                <a:solidFill>
                  <a:schemeClr val="bg1"/>
                </a:solidFill>
              </a:rPr>
              <a:t>– William Beveridge, 1942</a:t>
            </a:r>
          </a:p>
          <a:p>
            <a:pPr marL="0" indent="0">
              <a:buNone/>
            </a:pPr>
            <a:endParaRPr lang="en-US" sz="1700" dirty="0">
              <a:solidFill>
                <a:schemeClr val="bg1"/>
              </a:solidFill>
            </a:endParaRPr>
          </a:p>
        </p:txBody>
      </p:sp>
    </p:spTree>
    <p:extLst>
      <p:ext uri="{BB962C8B-B14F-4D97-AF65-F5344CB8AC3E}">
        <p14:creationId xmlns:p14="http://schemas.microsoft.com/office/powerpoint/2010/main" val="4051996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1E98C2-C334-7B49-8BA3-892A4CA1D45E}"/>
              </a:ext>
            </a:extLst>
          </p:cNvPr>
          <p:cNvSpPr>
            <a:spLocks noGrp="1"/>
          </p:cNvSpPr>
          <p:nvPr>
            <p:ph type="title"/>
          </p:nvPr>
        </p:nvSpPr>
        <p:spPr>
          <a:xfrm>
            <a:off x="838199" y="668217"/>
            <a:ext cx="10515600" cy="1379059"/>
          </a:xfrm>
        </p:spPr>
        <p:txBody>
          <a:bodyPr>
            <a:noAutofit/>
          </a:bodyPr>
          <a:lstStyle/>
          <a:p>
            <a:pPr algn="ctr"/>
            <a:r>
              <a:rPr lang="en-US" sz="5400" b="1" dirty="0">
                <a:solidFill>
                  <a:schemeClr val="bg1"/>
                </a:solidFill>
              </a:rPr>
              <a:t>Thank you!</a:t>
            </a:r>
            <a:br>
              <a:rPr lang="en-US" sz="5400" b="1" dirty="0">
                <a:solidFill>
                  <a:schemeClr val="bg1"/>
                </a:solidFill>
              </a:rPr>
            </a:br>
            <a:br>
              <a:rPr lang="en-US" sz="5400" b="1" dirty="0">
                <a:solidFill>
                  <a:schemeClr val="bg1"/>
                </a:solidFill>
              </a:rPr>
            </a:br>
            <a:r>
              <a:rPr lang="en-US" sz="5400" b="1" dirty="0" err="1">
                <a:solidFill>
                  <a:schemeClr val="bg1"/>
                </a:solidFill>
              </a:rPr>
              <a:t>weall.org</a:t>
            </a:r>
            <a:endParaRPr lang="en-US" sz="5400" b="1" dirty="0">
              <a:solidFill>
                <a:schemeClr val="bg1"/>
              </a:solidFill>
            </a:endParaRPr>
          </a:p>
        </p:txBody>
      </p:sp>
      <p:pic>
        <p:nvPicPr>
          <p:cNvPr id="5" name="Content Placeholder 4">
            <a:extLst>
              <a:ext uri="{FF2B5EF4-FFF2-40B4-BE49-F238E27FC236}">
                <a16:creationId xmlns:a16="http://schemas.microsoft.com/office/drawing/2014/main" id="{27795FFF-72C4-064C-A4A1-DCD86297A2F7}"/>
              </a:ext>
            </a:extLst>
          </p:cNvPr>
          <p:cNvPicPr>
            <a:picLocks noGrp="1" noChangeAspect="1"/>
          </p:cNvPicPr>
          <p:nvPr>
            <p:ph idx="1"/>
          </p:nvPr>
        </p:nvPicPr>
        <p:blipFill>
          <a:blip r:embed="rId3"/>
          <a:stretch>
            <a:fillRect/>
          </a:stretch>
        </p:blipFill>
        <p:spPr>
          <a:xfrm>
            <a:off x="1848499" y="2897946"/>
            <a:ext cx="8495003" cy="3291839"/>
          </a:xfrm>
        </p:spPr>
      </p:pic>
    </p:spTree>
    <p:extLst>
      <p:ext uri="{BB962C8B-B14F-4D97-AF65-F5344CB8AC3E}">
        <p14:creationId xmlns:p14="http://schemas.microsoft.com/office/powerpoint/2010/main" val="9272476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38A18D0E-B12D-E648-A572-92764F86FD4D}"/>
              </a:ext>
            </a:extLst>
          </p:cNvPr>
          <p:cNvPicPr>
            <a:picLocks noChangeAspect="1"/>
          </p:cNvPicPr>
          <p:nvPr/>
        </p:nvPicPr>
        <p:blipFill rotWithShape="1">
          <a:blip r:embed="rId3">
            <a:alphaModFix amt="50000"/>
          </a:blip>
          <a:srcRect b="15730"/>
          <a:stretch/>
        </p:blipFill>
        <p:spPr>
          <a:xfrm>
            <a:off x="20" y="1"/>
            <a:ext cx="12191980" cy="6857999"/>
          </a:xfrm>
          <a:prstGeom prst="rect">
            <a:avLst/>
          </a:prstGeom>
        </p:spPr>
      </p:pic>
      <p:sp>
        <p:nvSpPr>
          <p:cNvPr id="2" name="Title 1">
            <a:extLst>
              <a:ext uri="{FF2B5EF4-FFF2-40B4-BE49-F238E27FC236}">
                <a16:creationId xmlns:a16="http://schemas.microsoft.com/office/drawing/2014/main" id="{9CDB978A-024C-964C-9FE6-F8FD92CEF223}"/>
              </a:ext>
            </a:extLst>
          </p:cNvPr>
          <p:cNvSpPr>
            <a:spLocks noGrp="1"/>
          </p:cNvSpPr>
          <p:nvPr>
            <p:ph type="title"/>
          </p:nvPr>
        </p:nvSpPr>
        <p:spPr>
          <a:xfrm>
            <a:off x="336894" y="2677026"/>
            <a:ext cx="11518211" cy="1503947"/>
          </a:xfrm>
        </p:spPr>
        <p:txBody>
          <a:bodyPr vert="horz" lIns="91440" tIns="45720" rIns="91440" bIns="45720" rtlCol="0" anchor="ctr">
            <a:normAutofit/>
          </a:bodyPr>
          <a:lstStyle/>
          <a:p>
            <a:r>
              <a:rPr lang="en-US" sz="8000" dirty="0">
                <a:ln w="22225">
                  <a:solidFill>
                    <a:srgbClr val="FFFFFF"/>
                  </a:solidFill>
                </a:ln>
                <a:solidFill>
                  <a:srgbClr val="FFFFFF"/>
                </a:solidFill>
              </a:rPr>
              <a:t>An unevenly shared harvest</a:t>
            </a:r>
          </a:p>
        </p:txBody>
      </p:sp>
    </p:spTree>
    <p:extLst>
      <p:ext uri="{BB962C8B-B14F-4D97-AF65-F5344CB8AC3E}">
        <p14:creationId xmlns:p14="http://schemas.microsoft.com/office/powerpoint/2010/main" val="32775419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5D79E1F8-F006-2A4A-BBE3-4895224CC3CB}"/>
              </a:ext>
            </a:extLst>
          </p:cNvPr>
          <p:cNvPicPr>
            <a:picLocks noGrp="1" noChangeAspect="1"/>
          </p:cNvPicPr>
          <p:nvPr>
            <p:ph idx="1"/>
          </p:nvPr>
        </p:nvPicPr>
        <p:blipFill>
          <a:blip r:embed="rId3"/>
          <a:stretch>
            <a:fillRect/>
          </a:stretch>
        </p:blipFill>
        <p:spPr>
          <a:xfrm>
            <a:off x="0" y="0"/>
            <a:ext cx="12185507" cy="6877373"/>
          </a:xfrm>
        </p:spPr>
      </p:pic>
      <p:sp>
        <p:nvSpPr>
          <p:cNvPr id="2" name="Title 1">
            <a:extLst>
              <a:ext uri="{FF2B5EF4-FFF2-40B4-BE49-F238E27FC236}">
                <a16:creationId xmlns:a16="http://schemas.microsoft.com/office/drawing/2014/main" id="{E4DA67C4-F5B2-1D4C-9AA0-426F7DE987BB}"/>
              </a:ext>
            </a:extLst>
          </p:cNvPr>
          <p:cNvSpPr>
            <a:spLocks noGrp="1"/>
          </p:cNvSpPr>
          <p:nvPr>
            <p:ph type="title"/>
          </p:nvPr>
        </p:nvSpPr>
        <p:spPr>
          <a:xfrm>
            <a:off x="367814" y="576470"/>
            <a:ext cx="5724939" cy="773315"/>
          </a:xfrm>
        </p:spPr>
        <p:txBody>
          <a:bodyPr>
            <a:normAutofit/>
          </a:bodyPr>
          <a:lstStyle/>
          <a:p>
            <a:r>
              <a:rPr lang="en-US" b="1" dirty="0">
                <a:solidFill>
                  <a:schemeClr val="bg1"/>
                </a:solidFill>
              </a:rPr>
              <a:t>Unsafe growth</a:t>
            </a:r>
          </a:p>
        </p:txBody>
      </p:sp>
    </p:spTree>
    <p:extLst>
      <p:ext uri="{BB962C8B-B14F-4D97-AF65-F5344CB8AC3E}">
        <p14:creationId xmlns:p14="http://schemas.microsoft.com/office/powerpoint/2010/main" val="7283825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538C946-FFE2-CB47-A664-079976FABA92}"/>
              </a:ext>
            </a:extLst>
          </p:cNvPr>
          <p:cNvPicPr>
            <a:picLocks noChangeAspect="1"/>
          </p:cNvPicPr>
          <p:nvPr/>
        </p:nvPicPr>
        <p:blipFill>
          <a:blip r:embed="rId3"/>
          <a:stretch>
            <a:fillRect/>
          </a:stretch>
        </p:blipFill>
        <p:spPr>
          <a:xfrm>
            <a:off x="0" y="0"/>
            <a:ext cx="12191999" cy="6858000"/>
          </a:xfrm>
          <a:prstGeom prst="rect">
            <a:avLst/>
          </a:prstGeom>
        </p:spPr>
      </p:pic>
      <p:sp>
        <p:nvSpPr>
          <p:cNvPr id="2" name="TextBox 1">
            <a:extLst>
              <a:ext uri="{FF2B5EF4-FFF2-40B4-BE49-F238E27FC236}">
                <a16:creationId xmlns:a16="http://schemas.microsoft.com/office/drawing/2014/main" id="{1D1474D7-3464-6544-80A5-0CE9518ED94F}"/>
              </a:ext>
            </a:extLst>
          </p:cNvPr>
          <p:cNvSpPr txBox="1"/>
          <p:nvPr/>
        </p:nvSpPr>
        <p:spPr>
          <a:xfrm>
            <a:off x="896678" y="191386"/>
            <a:ext cx="9633098" cy="830997"/>
          </a:xfrm>
          <a:prstGeom prst="rect">
            <a:avLst/>
          </a:prstGeom>
          <a:noFill/>
        </p:spPr>
        <p:txBody>
          <a:bodyPr wrap="square" rtlCol="0">
            <a:spAutoFit/>
          </a:bodyPr>
          <a:lstStyle/>
          <a:p>
            <a:pPr algn="ctr"/>
            <a:r>
              <a:rPr lang="en-US" sz="4800" b="1" dirty="0">
                <a:solidFill>
                  <a:srgbClr val="00B0F0"/>
                </a:solidFill>
              </a:rPr>
              <a:t>An economy that hurts</a:t>
            </a:r>
          </a:p>
        </p:txBody>
      </p:sp>
    </p:spTree>
    <p:extLst>
      <p:ext uri="{BB962C8B-B14F-4D97-AF65-F5344CB8AC3E}">
        <p14:creationId xmlns:p14="http://schemas.microsoft.com/office/powerpoint/2010/main" val="16189228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BC7A9AF-761F-41E9-AE7F-3F2C83497E77}"/>
              </a:ext>
            </a:extLst>
          </p:cNvPr>
          <p:cNvPicPr>
            <a:picLocks noChangeAspect="1"/>
          </p:cNvPicPr>
          <p:nvPr/>
        </p:nvPicPr>
        <p:blipFill rotWithShape="1">
          <a:blip r:embed="rId3">
            <a:alphaModFix amt="50000"/>
          </a:blip>
          <a:srcRect t="15730"/>
          <a:stretch/>
        </p:blipFill>
        <p:spPr>
          <a:xfrm>
            <a:off x="21" y="2"/>
            <a:ext cx="12191980" cy="6857999"/>
          </a:xfrm>
          <a:prstGeom prst="rect">
            <a:avLst/>
          </a:prstGeom>
        </p:spPr>
      </p:pic>
      <p:sp>
        <p:nvSpPr>
          <p:cNvPr id="2" name="Title 1">
            <a:extLst>
              <a:ext uri="{FF2B5EF4-FFF2-40B4-BE49-F238E27FC236}">
                <a16:creationId xmlns:a16="http://schemas.microsoft.com/office/drawing/2014/main" id="{15727520-C25A-404F-A650-DE6B0177349E}"/>
              </a:ext>
            </a:extLst>
          </p:cNvPr>
          <p:cNvSpPr>
            <a:spLocks noGrp="1"/>
          </p:cNvSpPr>
          <p:nvPr>
            <p:ph type="title"/>
          </p:nvPr>
        </p:nvSpPr>
        <p:spPr>
          <a:xfrm>
            <a:off x="1524000" y="244930"/>
            <a:ext cx="9144000" cy="1812471"/>
          </a:xfrm>
        </p:spPr>
        <p:txBody>
          <a:bodyPr vert="horz" lIns="91440" tIns="45720" rIns="91440" bIns="45720" rtlCol="0" anchor="b">
            <a:normAutofit/>
          </a:bodyPr>
          <a:lstStyle/>
          <a:p>
            <a:pPr algn="ctr"/>
            <a:r>
              <a:rPr lang="en-US" sz="6000" b="1" dirty="0">
                <a:solidFill>
                  <a:srgbClr val="FFFFFF"/>
                </a:solidFill>
              </a:rPr>
              <a:t>1: Diminishing marginal returns</a:t>
            </a:r>
          </a:p>
        </p:txBody>
      </p:sp>
      <p:sp>
        <p:nvSpPr>
          <p:cNvPr id="3" name="TextBox 2">
            <a:extLst>
              <a:ext uri="{FF2B5EF4-FFF2-40B4-BE49-F238E27FC236}">
                <a16:creationId xmlns:a16="http://schemas.microsoft.com/office/drawing/2014/main" id="{9F7DDEF9-1606-CE43-8AFB-EC0128B21753}"/>
              </a:ext>
            </a:extLst>
          </p:cNvPr>
          <p:cNvSpPr txBox="1"/>
          <p:nvPr/>
        </p:nvSpPr>
        <p:spPr>
          <a:xfrm>
            <a:off x="9806940" y="6428404"/>
            <a:ext cx="2183034" cy="369332"/>
          </a:xfrm>
          <a:prstGeom prst="rect">
            <a:avLst/>
          </a:prstGeom>
          <a:noFill/>
        </p:spPr>
        <p:txBody>
          <a:bodyPr wrap="none" rtlCol="0">
            <a:spAutoFit/>
          </a:bodyPr>
          <a:lstStyle/>
          <a:p>
            <a:r>
              <a:rPr lang="en-US" dirty="0">
                <a:solidFill>
                  <a:schemeClr val="bg1"/>
                </a:solidFill>
              </a:rPr>
              <a:t>Credit: Jason </a:t>
            </a:r>
            <a:r>
              <a:rPr lang="en-US" dirty="0" err="1">
                <a:solidFill>
                  <a:schemeClr val="bg1"/>
                </a:solidFill>
              </a:rPr>
              <a:t>Tuinstra</a:t>
            </a:r>
            <a:endParaRPr lang="en-US" dirty="0">
              <a:solidFill>
                <a:schemeClr val="bg1"/>
              </a:solidFill>
            </a:endParaRPr>
          </a:p>
        </p:txBody>
      </p:sp>
    </p:spTree>
    <p:extLst>
      <p:ext uri="{BB962C8B-B14F-4D97-AF65-F5344CB8AC3E}">
        <p14:creationId xmlns:p14="http://schemas.microsoft.com/office/powerpoint/2010/main" val="29843028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icture containing timeline&#10;&#10;Description automatically generated">
            <a:extLst>
              <a:ext uri="{FF2B5EF4-FFF2-40B4-BE49-F238E27FC236}">
                <a16:creationId xmlns:a16="http://schemas.microsoft.com/office/drawing/2014/main" id="{5ED1A8F3-93FE-FE4E-B878-334DFA8D01CA}"/>
              </a:ext>
            </a:extLst>
          </p:cNvPr>
          <p:cNvPicPr>
            <a:picLocks noChangeAspect="1"/>
          </p:cNvPicPr>
          <p:nvPr/>
        </p:nvPicPr>
        <p:blipFill rotWithShape="1">
          <a:blip r:embed="rId3"/>
          <a:srcRect t="10895" r="1" b="21992"/>
          <a:stretch/>
        </p:blipFill>
        <p:spPr>
          <a:xfrm>
            <a:off x="196850" y="173518"/>
            <a:ext cx="11798300" cy="6512763"/>
          </a:xfrm>
          <a:prstGeom prst="rect">
            <a:avLst/>
          </a:prstGeom>
        </p:spPr>
      </p:pic>
      <p:sp>
        <p:nvSpPr>
          <p:cNvPr id="4" name="TextBox 3">
            <a:extLst>
              <a:ext uri="{FF2B5EF4-FFF2-40B4-BE49-F238E27FC236}">
                <a16:creationId xmlns:a16="http://schemas.microsoft.com/office/drawing/2014/main" id="{27D84CEB-1E46-6D41-8A53-7D64CC378B94}"/>
              </a:ext>
            </a:extLst>
          </p:cNvPr>
          <p:cNvSpPr txBox="1"/>
          <p:nvPr/>
        </p:nvSpPr>
        <p:spPr>
          <a:xfrm>
            <a:off x="2062716" y="6574528"/>
            <a:ext cx="6279989" cy="369332"/>
          </a:xfrm>
          <a:prstGeom prst="rect">
            <a:avLst/>
          </a:prstGeom>
          <a:noFill/>
        </p:spPr>
        <p:txBody>
          <a:bodyPr wrap="none" rtlCol="0">
            <a:spAutoFit/>
          </a:bodyPr>
          <a:lstStyle/>
          <a:p>
            <a:r>
              <a:rPr lang="en-US" dirty="0"/>
              <a:t>Life expectancy v GDP cap via Jason Hickel in The Correspondent</a:t>
            </a:r>
          </a:p>
        </p:txBody>
      </p:sp>
    </p:spTree>
    <p:extLst>
      <p:ext uri="{BB962C8B-B14F-4D97-AF65-F5344CB8AC3E}">
        <p14:creationId xmlns:p14="http://schemas.microsoft.com/office/powerpoint/2010/main" val="396759519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521</TotalTime>
  <Words>847</Words>
  <Application>Microsoft Macintosh PowerPoint</Application>
  <PresentationFormat>Widescreen</PresentationFormat>
  <Paragraphs>136</Paragraphs>
  <Slides>42</Slides>
  <Notes>28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42</vt:i4>
      </vt:variant>
    </vt:vector>
  </HeadingPairs>
  <TitlesOfParts>
    <vt:vector size="49" baseType="lpstr">
      <vt:lpstr>Arial</vt:lpstr>
      <vt:lpstr>Calibri</vt:lpstr>
      <vt:lpstr>Calibri Light</vt:lpstr>
      <vt:lpstr>Lato</vt:lpstr>
      <vt:lpstr>Lato Medium</vt:lpstr>
      <vt:lpstr>Wingdings</vt:lpstr>
      <vt:lpstr>Office Theme</vt:lpstr>
      <vt:lpstr>PowerPoint Presentation</vt:lpstr>
      <vt:lpstr>PowerPoint Presentation</vt:lpstr>
      <vt:lpstr>‘There should be celebration of the remarkable progress that enabled many…to reach minimum standards of human development. </vt:lpstr>
      <vt:lpstr> </vt:lpstr>
      <vt:lpstr>An unevenly shared harvest</vt:lpstr>
      <vt:lpstr>Unsafe growth</vt:lpstr>
      <vt:lpstr>PowerPoint Presentation</vt:lpstr>
      <vt:lpstr>1: Diminishing marginal returns</vt:lpstr>
      <vt:lpstr>PowerPoint Presentation</vt:lpstr>
      <vt:lpstr>2: Failure demand  </vt:lpstr>
      <vt:lpstr>PowerPoint Presentation</vt:lpstr>
      <vt:lpstr>3: Pseudo satisfiers</vt:lpstr>
      <vt:lpstr>PowerPoint Presentation</vt:lpstr>
      <vt:lpstr>The long road option</vt:lpstr>
      <vt:lpstr>PowerPoint Presentation</vt:lpstr>
      <vt:lpstr>PowerPoint Presentation</vt:lpstr>
      <vt:lpstr> </vt:lpstr>
      <vt:lpstr>PowerPoint Presentation</vt:lpstr>
      <vt:lpstr>PowerPoint Presentation</vt:lpstr>
      <vt:lpstr>Bronnie Ware, a palliative nurse, documented common regrets of patients in their last days: </vt:lpstr>
      <vt:lpstr>PowerPoint Presentation</vt:lpstr>
      <vt:lpstr>PowerPoint Presentation</vt:lpstr>
      <vt:lpstr>PowerPoint Presentation</vt:lpstr>
      <vt:lpstr>PowerPoint Presentation</vt:lpstr>
      <vt:lpstr>It needs to be fair weather friends of growth  not its ever-faithful followers…</vt:lpstr>
      <vt:lpstr>PowerPoint Presentation</vt:lpstr>
      <vt:lpstr>PowerPoint Presentation</vt:lpstr>
      <vt:lpstr>Wellbeing Economy businesses</vt:lpstr>
      <vt:lpstr>If you are lucky enough to drink wine by the sea,  you are lucky enough…</vt:lpstr>
      <vt:lpstr>What does it mean for communities?</vt:lpstr>
      <vt:lpstr>Chinks of light?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  weall.org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Katherine Trebeck</dc:creator>
  <cp:lastModifiedBy>Katherine Trebeck</cp:lastModifiedBy>
  <cp:revision>22</cp:revision>
  <dcterms:created xsi:type="dcterms:W3CDTF">2021-02-26T13:36:46Z</dcterms:created>
  <dcterms:modified xsi:type="dcterms:W3CDTF">2021-04-20T09:45:05Z</dcterms:modified>
</cp:coreProperties>
</file>