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1839" r:id="rId2"/>
    <p:sldId id="344" r:id="rId3"/>
    <p:sldId id="1859" r:id="rId4"/>
    <p:sldId id="1840" r:id="rId5"/>
    <p:sldId id="261" r:id="rId6"/>
    <p:sldId id="1835" r:id="rId7"/>
    <p:sldId id="1843" r:id="rId8"/>
    <p:sldId id="1871" r:id="rId9"/>
    <p:sldId id="1872" r:id="rId10"/>
    <p:sldId id="1846" r:id="rId11"/>
    <p:sldId id="1847" r:id="rId12"/>
    <p:sldId id="1848" r:id="rId13"/>
    <p:sldId id="1849" r:id="rId14"/>
    <p:sldId id="1860" r:id="rId15"/>
    <p:sldId id="1861" r:id="rId16"/>
    <p:sldId id="1853" r:id="rId17"/>
    <p:sldId id="274" r:id="rId18"/>
    <p:sldId id="1807" r:id="rId19"/>
    <p:sldId id="1873" r:id="rId20"/>
    <p:sldId id="1866" r:id="rId21"/>
    <p:sldId id="262" r:id="rId22"/>
    <p:sldId id="278" r:id="rId23"/>
    <p:sldId id="291" r:id="rId24"/>
    <p:sldId id="303" r:id="rId25"/>
    <p:sldId id="1875" r:id="rId26"/>
    <p:sldId id="1862" r:id="rId27"/>
    <p:sldId id="1868" r:id="rId28"/>
    <p:sldId id="1874" r:id="rId29"/>
    <p:sldId id="345" r:id="rId30"/>
    <p:sldId id="292" r:id="rId31"/>
    <p:sldId id="1869" r:id="rId32"/>
    <p:sldId id="1837" r:id="rId33"/>
    <p:sldId id="1864" r:id="rId34"/>
    <p:sldId id="25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DDC899-D41D-420C-97FC-925E663600D0}" v="611" dt="2023-10-14T14:45:02.3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1" d="100"/>
          <a:sy n="61" d="100"/>
        </p:scale>
        <p:origin x="102" y="462"/>
      </p:cViewPr>
      <p:guideLst/>
    </p:cSldViewPr>
  </p:slideViewPr>
  <p:notesTextViewPr>
    <p:cViewPr>
      <p:scale>
        <a:sx n="1" d="1"/>
        <a:sy n="1" d="1"/>
      </p:scale>
      <p:origin x="0" y="0"/>
    </p:cViewPr>
  </p:notesTextViewPr>
  <p:notesViewPr>
    <p:cSldViewPr snapToGrid="0">
      <p:cViewPr varScale="1">
        <p:scale>
          <a:sx n="62" d="100"/>
          <a:sy n="62" d="100"/>
        </p:scale>
        <p:origin x="3226"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nor McGale" userId="cb4ff5a0-9ada-45fe-a1d6-a53ac6780391" providerId="ADAL" clId="{AFDDC899-D41D-420C-97FC-925E663600D0}"/>
    <pc:docChg chg="custSel addSld delSld modSld sldOrd">
      <pc:chgData name="Conor McGale" userId="cb4ff5a0-9ada-45fe-a1d6-a53ac6780391" providerId="ADAL" clId="{AFDDC899-D41D-420C-97FC-925E663600D0}" dt="2023-10-14T14:47:53.374" v="840" actId="20577"/>
      <pc:docMkLst>
        <pc:docMk/>
      </pc:docMkLst>
      <pc:sldChg chg="modSp mod">
        <pc:chgData name="Conor McGale" userId="cb4ff5a0-9ada-45fe-a1d6-a53ac6780391" providerId="ADAL" clId="{AFDDC899-D41D-420C-97FC-925E663600D0}" dt="2023-10-14T14:47:53.374" v="840" actId="20577"/>
        <pc:sldMkLst>
          <pc:docMk/>
          <pc:sldMk cId="3733486012" sldId="258"/>
        </pc:sldMkLst>
        <pc:spChg chg="mod">
          <ac:chgData name="Conor McGale" userId="cb4ff5a0-9ada-45fe-a1d6-a53ac6780391" providerId="ADAL" clId="{AFDDC899-D41D-420C-97FC-925E663600D0}" dt="2023-10-14T14:47:44.449" v="837" actId="1076"/>
          <ac:spMkLst>
            <pc:docMk/>
            <pc:sldMk cId="3733486012" sldId="258"/>
            <ac:spMk id="7" creationId="{7875C19A-1AAE-476A-A316-A2CF92D763D3}"/>
          </ac:spMkLst>
        </pc:spChg>
        <pc:spChg chg="mod">
          <ac:chgData name="Conor McGale" userId="cb4ff5a0-9ada-45fe-a1d6-a53ac6780391" providerId="ADAL" clId="{AFDDC899-D41D-420C-97FC-925E663600D0}" dt="2023-10-14T14:47:53.374" v="840" actId="20577"/>
          <ac:spMkLst>
            <pc:docMk/>
            <pc:sldMk cId="3733486012" sldId="258"/>
            <ac:spMk id="10" creationId="{EF2BC084-E6DB-4DE7-B309-042A85EBA700}"/>
          </ac:spMkLst>
        </pc:spChg>
      </pc:sldChg>
      <pc:sldChg chg="del">
        <pc:chgData name="Conor McGale" userId="cb4ff5a0-9ada-45fe-a1d6-a53ac6780391" providerId="ADAL" clId="{AFDDC899-D41D-420C-97FC-925E663600D0}" dt="2023-10-14T13:38:29.264" v="224" actId="47"/>
        <pc:sldMkLst>
          <pc:docMk/>
          <pc:sldMk cId="4257055453" sldId="259"/>
        </pc:sldMkLst>
      </pc:sldChg>
      <pc:sldChg chg="del">
        <pc:chgData name="Conor McGale" userId="cb4ff5a0-9ada-45fe-a1d6-a53ac6780391" providerId="ADAL" clId="{AFDDC899-D41D-420C-97FC-925E663600D0}" dt="2023-10-14T14:27:11.834" v="235" actId="47"/>
        <pc:sldMkLst>
          <pc:docMk/>
          <pc:sldMk cId="0" sldId="269"/>
        </pc:sldMkLst>
      </pc:sldChg>
      <pc:sldChg chg="del">
        <pc:chgData name="Conor McGale" userId="cb4ff5a0-9ada-45fe-a1d6-a53ac6780391" providerId="ADAL" clId="{AFDDC899-D41D-420C-97FC-925E663600D0}" dt="2023-10-14T14:45:59.192" v="836" actId="47"/>
        <pc:sldMkLst>
          <pc:docMk/>
          <pc:sldMk cId="0" sldId="271"/>
        </pc:sldMkLst>
      </pc:sldChg>
      <pc:sldChg chg="modSp mod">
        <pc:chgData name="Conor McGale" userId="cb4ff5a0-9ada-45fe-a1d6-a53ac6780391" providerId="ADAL" clId="{AFDDC899-D41D-420C-97FC-925E663600D0}" dt="2023-10-14T14:31:10.670" v="278" actId="255"/>
        <pc:sldMkLst>
          <pc:docMk/>
          <pc:sldMk cId="1588819065" sldId="278"/>
        </pc:sldMkLst>
        <pc:spChg chg="mod">
          <ac:chgData name="Conor McGale" userId="cb4ff5a0-9ada-45fe-a1d6-a53ac6780391" providerId="ADAL" clId="{AFDDC899-D41D-420C-97FC-925E663600D0}" dt="2023-10-14T14:31:10.670" v="278" actId="255"/>
          <ac:spMkLst>
            <pc:docMk/>
            <pc:sldMk cId="1588819065" sldId="278"/>
            <ac:spMk id="3" creationId="{BDDE0F57-8E57-4740-BD94-1B89B494F892}"/>
          </ac:spMkLst>
        </pc:spChg>
      </pc:sldChg>
      <pc:sldChg chg="del">
        <pc:chgData name="Conor McGale" userId="cb4ff5a0-9ada-45fe-a1d6-a53ac6780391" providerId="ADAL" clId="{AFDDC899-D41D-420C-97FC-925E663600D0}" dt="2023-10-14T13:38:26.620" v="223" actId="47"/>
        <pc:sldMkLst>
          <pc:docMk/>
          <pc:sldMk cId="851416036" sldId="286"/>
        </pc:sldMkLst>
      </pc:sldChg>
      <pc:sldChg chg="del">
        <pc:chgData name="Conor McGale" userId="cb4ff5a0-9ada-45fe-a1d6-a53ac6780391" providerId="ADAL" clId="{AFDDC899-D41D-420C-97FC-925E663600D0}" dt="2023-10-14T14:37:55.539" v="331" actId="47"/>
        <pc:sldMkLst>
          <pc:docMk/>
          <pc:sldMk cId="961843212" sldId="294"/>
        </pc:sldMkLst>
      </pc:sldChg>
      <pc:sldChg chg="delSp modSp mod">
        <pc:chgData name="Conor McGale" userId="cb4ff5a0-9ada-45fe-a1d6-a53ac6780391" providerId="ADAL" clId="{AFDDC899-D41D-420C-97FC-925E663600D0}" dt="2023-10-14T14:35:32.311" v="330" actId="20577"/>
        <pc:sldMkLst>
          <pc:docMk/>
          <pc:sldMk cId="4238320658" sldId="303"/>
        </pc:sldMkLst>
        <pc:spChg chg="mod">
          <ac:chgData name="Conor McGale" userId="cb4ff5a0-9ada-45fe-a1d6-a53ac6780391" providerId="ADAL" clId="{AFDDC899-D41D-420C-97FC-925E663600D0}" dt="2023-10-14T14:35:32.311" v="330" actId="20577"/>
          <ac:spMkLst>
            <pc:docMk/>
            <pc:sldMk cId="4238320658" sldId="303"/>
            <ac:spMk id="2" creationId="{BEAA9571-DAE2-4F33-88BD-9E998CA20D8F}"/>
          </ac:spMkLst>
        </pc:spChg>
        <pc:picChg chg="del">
          <ac:chgData name="Conor McGale" userId="cb4ff5a0-9ada-45fe-a1d6-a53ac6780391" providerId="ADAL" clId="{AFDDC899-D41D-420C-97FC-925E663600D0}" dt="2023-10-14T14:35:16.182" v="292" actId="478"/>
          <ac:picMkLst>
            <pc:docMk/>
            <pc:sldMk cId="4238320658" sldId="303"/>
            <ac:picMk id="6" creationId="{C0DE58B1-AC95-9193-689F-B2809230D8A2}"/>
          </ac:picMkLst>
        </pc:picChg>
      </pc:sldChg>
      <pc:sldChg chg="addSp delSp modSp mod">
        <pc:chgData name="Conor McGale" userId="cb4ff5a0-9ada-45fe-a1d6-a53ac6780391" providerId="ADAL" clId="{AFDDC899-D41D-420C-97FC-925E663600D0}" dt="2023-10-14T13:36:20.681" v="219" actId="113"/>
        <pc:sldMkLst>
          <pc:docMk/>
          <pc:sldMk cId="3518913936" sldId="1835"/>
        </pc:sldMkLst>
        <pc:spChg chg="mod">
          <ac:chgData name="Conor McGale" userId="cb4ff5a0-9ada-45fe-a1d6-a53ac6780391" providerId="ADAL" clId="{AFDDC899-D41D-420C-97FC-925E663600D0}" dt="2023-10-14T13:36:20.681" v="219" actId="113"/>
          <ac:spMkLst>
            <pc:docMk/>
            <pc:sldMk cId="3518913936" sldId="1835"/>
            <ac:spMk id="2" creationId="{31E41EDB-3A64-43BD-8BA5-7C991ED00A31}"/>
          </ac:spMkLst>
        </pc:spChg>
        <pc:spChg chg="mod">
          <ac:chgData name="Conor McGale" userId="cb4ff5a0-9ada-45fe-a1d6-a53ac6780391" providerId="ADAL" clId="{AFDDC899-D41D-420C-97FC-925E663600D0}" dt="2023-10-14T13:35:47.938" v="209" actId="1076"/>
          <ac:spMkLst>
            <pc:docMk/>
            <pc:sldMk cId="3518913936" sldId="1835"/>
            <ac:spMk id="4" creationId="{746E771B-460F-4C96-AC69-D43E72BBE8E7}"/>
          </ac:spMkLst>
        </pc:spChg>
        <pc:spChg chg="add del mod">
          <ac:chgData name="Conor McGale" userId="cb4ff5a0-9ada-45fe-a1d6-a53ac6780391" providerId="ADAL" clId="{AFDDC899-D41D-420C-97FC-925E663600D0}" dt="2023-10-14T13:35:40.313" v="206" actId="21"/>
          <ac:spMkLst>
            <pc:docMk/>
            <pc:sldMk cId="3518913936" sldId="1835"/>
            <ac:spMk id="6" creationId="{99B00063-F017-2CAF-4185-8AA3DD9B53EF}"/>
          </ac:spMkLst>
        </pc:spChg>
        <pc:spChg chg="mod">
          <ac:chgData name="Conor McGale" userId="cb4ff5a0-9ada-45fe-a1d6-a53ac6780391" providerId="ADAL" clId="{AFDDC899-D41D-420C-97FC-925E663600D0}" dt="2023-10-14T13:35:52.584" v="211" actId="1076"/>
          <ac:spMkLst>
            <pc:docMk/>
            <pc:sldMk cId="3518913936" sldId="1835"/>
            <ac:spMk id="8" creationId="{1F3A0B9E-FF49-4AFC-AC78-2A3FBC6D8E6B}"/>
          </ac:spMkLst>
        </pc:spChg>
        <pc:spChg chg="mod">
          <ac:chgData name="Conor McGale" userId="cb4ff5a0-9ada-45fe-a1d6-a53ac6780391" providerId="ADAL" clId="{AFDDC899-D41D-420C-97FC-925E663600D0}" dt="2023-10-14T13:35:58.906" v="213" actId="1076"/>
          <ac:spMkLst>
            <pc:docMk/>
            <pc:sldMk cId="3518913936" sldId="1835"/>
            <ac:spMk id="9" creationId="{B3255283-49B9-43E9-8827-A32433FDAD62}"/>
          </ac:spMkLst>
        </pc:spChg>
        <pc:spChg chg="mod">
          <ac:chgData name="Conor McGale" userId="cb4ff5a0-9ada-45fe-a1d6-a53ac6780391" providerId="ADAL" clId="{AFDDC899-D41D-420C-97FC-925E663600D0}" dt="2023-10-14T13:36:10.960" v="217" actId="1076"/>
          <ac:spMkLst>
            <pc:docMk/>
            <pc:sldMk cId="3518913936" sldId="1835"/>
            <ac:spMk id="21" creationId="{788A4DD3-893B-48E7-AF58-572480FEA7C0}"/>
          </ac:spMkLst>
        </pc:spChg>
        <pc:spChg chg="del">
          <ac:chgData name="Conor McGale" userId="cb4ff5a0-9ada-45fe-a1d6-a53ac6780391" providerId="ADAL" clId="{AFDDC899-D41D-420C-97FC-925E663600D0}" dt="2023-10-14T13:35:37.993" v="205" actId="21"/>
          <ac:spMkLst>
            <pc:docMk/>
            <pc:sldMk cId="3518913936" sldId="1835"/>
            <ac:spMk id="114690" creationId="{685E4ED9-F353-428C-A480-3E7E80B3EEDB}"/>
          </ac:spMkLst>
        </pc:spChg>
        <pc:picChg chg="mod">
          <ac:chgData name="Conor McGale" userId="cb4ff5a0-9ada-45fe-a1d6-a53ac6780391" providerId="ADAL" clId="{AFDDC899-D41D-420C-97FC-925E663600D0}" dt="2023-10-14T13:35:44.705" v="208" actId="1076"/>
          <ac:picMkLst>
            <pc:docMk/>
            <pc:sldMk cId="3518913936" sldId="1835"/>
            <ac:picMk id="5" creationId="{21641C08-FFB3-435B-8DBA-A7205355DEC8}"/>
          </ac:picMkLst>
        </pc:picChg>
        <pc:picChg chg="mod">
          <ac:chgData name="Conor McGale" userId="cb4ff5a0-9ada-45fe-a1d6-a53ac6780391" providerId="ADAL" clId="{AFDDC899-D41D-420C-97FC-925E663600D0}" dt="2023-10-14T13:36:12.817" v="218" actId="1076"/>
          <ac:picMkLst>
            <pc:docMk/>
            <pc:sldMk cId="3518913936" sldId="1835"/>
            <ac:picMk id="114694" creationId="{E68A7BEE-795C-4C17-97FB-278A1AE99D56}"/>
          </ac:picMkLst>
        </pc:picChg>
        <pc:picChg chg="mod">
          <ac:chgData name="Conor McGale" userId="cb4ff5a0-9ada-45fe-a1d6-a53ac6780391" providerId="ADAL" clId="{AFDDC899-D41D-420C-97FC-925E663600D0}" dt="2023-10-14T13:35:54.643" v="212" actId="1076"/>
          <ac:picMkLst>
            <pc:docMk/>
            <pc:sldMk cId="3518913936" sldId="1835"/>
            <ac:picMk id="114695" creationId="{96155F98-43E8-4F79-8C15-75482E697778}"/>
          </ac:picMkLst>
        </pc:picChg>
        <pc:picChg chg="mod">
          <ac:chgData name="Conor McGale" userId="cb4ff5a0-9ada-45fe-a1d6-a53ac6780391" providerId="ADAL" clId="{AFDDC899-D41D-420C-97FC-925E663600D0}" dt="2023-10-14T13:35:49.312" v="210" actId="1076"/>
          <ac:picMkLst>
            <pc:docMk/>
            <pc:sldMk cId="3518913936" sldId="1835"/>
            <ac:picMk id="114696" creationId="{48C829E5-59FA-482C-BAB5-A846D09E30DE}"/>
          </ac:picMkLst>
        </pc:picChg>
        <pc:picChg chg="mod">
          <ac:chgData name="Conor McGale" userId="cb4ff5a0-9ada-45fe-a1d6-a53ac6780391" providerId="ADAL" clId="{AFDDC899-D41D-420C-97FC-925E663600D0}" dt="2023-10-14T13:36:00.389" v="214" actId="1076"/>
          <ac:picMkLst>
            <pc:docMk/>
            <pc:sldMk cId="3518913936" sldId="1835"/>
            <ac:picMk id="114697" creationId="{E0C996A2-8998-4CFA-9018-7EE6CF1BDA19}"/>
          </ac:picMkLst>
        </pc:picChg>
      </pc:sldChg>
      <pc:sldChg chg="modSp mod">
        <pc:chgData name="Conor McGale" userId="cb4ff5a0-9ada-45fe-a1d6-a53ac6780391" providerId="ADAL" clId="{AFDDC899-D41D-420C-97FC-925E663600D0}" dt="2023-10-14T14:45:25.568" v="826" actId="14100"/>
        <pc:sldMkLst>
          <pc:docMk/>
          <pc:sldMk cId="0" sldId="1837"/>
        </pc:sldMkLst>
        <pc:picChg chg="mod">
          <ac:chgData name="Conor McGale" userId="cb4ff5a0-9ada-45fe-a1d6-a53ac6780391" providerId="ADAL" clId="{AFDDC899-D41D-420C-97FC-925E663600D0}" dt="2023-10-14T14:45:25.568" v="826" actId="14100"/>
          <ac:picMkLst>
            <pc:docMk/>
            <pc:sldMk cId="0" sldId="1837"/>
            <ac:picMk id="2" creationId="{B8852AF6-4E18-B998-D31E-9710682E4073}"/>
          </ac:picMkLst>
        </pc:picChg>
      </pc:sldChg>
      <pc:sldChg chg="modSp modAnim">
        <pc:chgData name="Conor McGale" userId="cb4ff5a0-9ada-45fe-a1d6-a53ac6780391" providerId="ADAL" clId="{AFDDC899-D41D-420C-97FC-925E663600D0}" dt="2023-10-13T10:22:54.530" v="59" actId="20577"/>
        <pc:sldMkLst>
          <pc:docMk/>
          <pc:sldMk cId="3576132464" sldId="1839"/>
        </pc:sldMkLst>
        <pc:spChg chg="mod">
          <ac:chgData name="Conor McGale" userId="cb4ff5a0-9ada-45fe-a1d6-a53ac6780391" providerId="ADAL" clId="{AFDDC899-D41D-420C-97FC-925E663600D0}" dt="2023-10-13T10:22:36.596" v="27" actId="20577"/>
          <ac:spMkLst>
            <pc:docMk/>
            <pc:sldMk cId="3576132464" sldId="1839"/>
            <ac:spMk id="2" creationId="{8801FD8B-FA48-7446-6FA7-CC402425BC6C}"/>
          </ac:spMkLst>
        </pc:spChg>
        <pc:spChg chg="mod">
          <ac:chgData name="Conor McGale" userId="cb4ff5a0-9ada-45fe-a1d6-a53ac6780391" providerId="ADAL" clId="{AFDDC899-D41D-420C-97FC-925E663600D0}" dt="2023-10-13T10:22:54.530" v="59" actId="20577"/>
          <ac:spMkLst>
            <pc:docMk/>
            <pc:sldMk cId="3576132464" sldId="1839"/>
            <ac:spMk id="3" creationId="{C4D981F2-642E-B1A5-E130-DA13D5B84A43}"/>
          </ac:spMkLst>
        </pc:spChg>
      </pc:sldChg>
      <pc:sldChg chg="modSp mod">
        <pc:chgData name="Conor McGale" userId="cb4ff5a0-9ada-45fe-a1d6-a53ac6780391" providerId="ADAL" clId="{AFDDC899-D41D-420C-97FC-925E663600D0}" dt="2023-10-13T10:24:23.351" v="66" actId="1076"/>
        <pc:sldMkLst>
          <pc:docMk/>
          <pc:sldMk cId="2227019876" sldId="1840"/>
        </pc:sldMkLst>
        <pc:spChg chg="mod">
          <ac:chgData name="Conor McGale" userId="cb4ff5a0-9ada-45fe-a1d6-a53ac6780391" providerId="ADAL" clId="{AFDDC899-D41D-420C-97FC-925E663600D0}" dt="2023-10-13T10:24:23.351" v="66" actId="1076"/>
          <ac:spMkLst>
            <pc:docMk/>
            <pc:sldMk cId="2227019876" sldId="1840"/>
            <ac:spMk id="4" creationId="{00000000-0000-0000-0000-000000000000}"/>
          </ac:spMkLst>
        </pc:spChg>
      </pc:sldChg>
      <pc:sldChg chg="del">
        <pc:chgData name="Conor McGale" userId="cb4ff5a0-9ada-45fe-a1d6-a53ac6780391" providerId="ADAL" clId="{AFDDC899-D41D-420C-97FC-925E663600D0}" dt="2023-10-13T10:24:27.629" v="67" actId="47"/>
        <pc:sldMkLst>
          <pc:docMk/>
          <pc:sldMk cId="3676844091" sldId="1841"/>
        </pc:sldMkLst>
      </pc:sldChg>
      <pc:sldChg chg="modSp">
        <pc:chgData name="Conor McGale" userId="cb4ff5a0-9ada-45fe-a1d6-a53ac6780391" providerId="ADAL" clId="{AFDDC899-D41D-420C-97FC-925E663600D0}" dt="2023-10-13T10:24:51.032" v="89" actId="20577"/>
        <pc:sldMkLst>
          <pc:docMk/>
          <pc:sldMk cId="703273329" sldId="1843"/>
        </pc:sldMkLst>
        <pc:spChg chg="mod">
          <ac:chgData name="Conor McGale" userId="cb4ff5a0-9ada-45fe-a1d6-a53ac6780391" providerId="ADAL" clId="{AFDDC899-D41D-420C-97FC-925E663600D0}" dt="2023-10-13T10:24:51.032" v="89" actId="20577"/>
          <ac:spMkLst>
            <pc:docMk/>
            <pc:sldMk cId="703273329" sldId="1843"/>
            <ac:spMk id="4" creationId="{00000000-0000-0000-0000-000000000000}"/>
          </ac:spMkLst>
        </pc:spChg>
      </pc:sldChg>
      <pc:sldChg chg="modSp mod">
        <pc:chgData name="Conor McGale" userId="cb4ff5a0-9ada-45fe-a1d6-a53ac6780391" providerId="ADAL" clId="{AFDDC899-D41D-420C-97FC-925E663600D0}" dt="2023-10-14T13:36:58.872" v="222" actId="1076"/>
        <pc:sldMkLst>
          <pc:docMk/>
          <pc:sldMk cId="3117421540" sldId="1846"/>
        </pc:sldMkLst>
        <pc:spChg chg="mod">
          <ac:chgData name="Conor McGale" userId="cb4ff5a0-9ada-45fe-a1d6-a53ac6780391" providerId="ADAL" clId="{AFDDC899-D41D-420C-97FC-925E663600D0}" dt="2023-10-14T13:36:58.872" v="222" actId="1076"/>
          <ac:spMkLst>
            <pc:docMk/>
            <pc:sldMk cId="3117421540" sldId="1846"/>
            <ac:spMk id="4" creationId="{00000000-0000-0000-0000-000000000000}"/>
          </ac:spMkLst>
        </pc:spChg>
        <pc:picChg chg="mod">
          <ac:chgData name="Conor McGale" userId="cb4ff5a0-9ada-45fe-a1d6-a53ac6780391" providerId="ADAL" clId="{AFDDC899-D41D-420C-97FC-925E663600D0}" dt="2023-10-14T13:36:55.618" v="221" actId="1076"/>
          <ac:picMkLst>
            <pc:docMk/>
            <pc:sldMk cId="3117421540" sldId="1846"/>
            <ac:picMk id="21" creationId="{58BE17EF-1204-8874-02BE-9D2F14A88612}"/>
          </ac:picMkLst>
        </pc:picChg>
      </pc:sldChg>
      <pc:sldChg chg="del">
        <pc:chgData name="Conor McGale" userId="cb4ff5a0-9ada-45fe-a1d6-a53ac6780391" providerId="ADAL" clId="{AFDDC899-D41D-420C-97FC-925E663600D0}" dt="2023-10-14T14:26:59.820" v="234" actId="2696"/>
        <pc:sldMkLst>
          <pc:docMk/>
          <pc:sldMk cId="1888112885" sldId="1850"/>
        </pc:sldMkLst>
      </pc:sldChg>
      <pc:sldChg chg="modSp mod">
        <pc:chgData name="Conor McGale" userId="cb4ff5a0-9ada-45fe-a1d6-a53ac6780391" providerId="ADAL" clId="{AFDDC899-D41D-420C-97FC-925E663600D0}" dt="2023-10-14T13:38:41.464" v="226" actId="14100"/>
        <pc:sldMkLst>
          <pc:docMk/>
          <pc:sldMk cId="2719029876" sldId="1853"/>
        </pc:sldMkLst>
        <pc:spChg chg="mod">
          <ac:chgData name="Conor McGale" userId="cb4ff5a0-9ada-45fe-a1d6-a53ac6780391" providerId="ADAL" clId="{AFDDC899-D41D-420C-97FC-925E663600D0}" dt="2023-10-14T13:38:41.464" v="226" actId="14100"/>
          <ac:spMkLst>
            <pc:docMk/>
            <pc:sldMk cId="2719029876" sldId="1853"/>
            <ac:spMk id="4" creationId="{00000000-0000-0000-0000-000000000000}"/>
          </ac:spMkLst>
        </pc:spChg>
      </pc:sldChg>
      <pc:sldChg chg="del">
        <pc:chgData name="Conor McGale" userId="cb4ff5a0-9ada-45fe-a1d6-a53ac6780391" providerId="ADAL" clId="{AFDDC899-D41D-420C-97FC-925E663600D0}" dt="2023-10-14T14:45:56.409" v="835" actId="47"/>
        <pc:sldMkLst>
          <pc:docMk/>
          <pc:sldMk cId="482266863" sldId="1857"/>
        </pc:sldMkLst>
      </pc:sldChg>
      <pc:sldChg chg="modSp">
        <pc:chgData name="Conor McGale" userId="cb4ff5a0-9ada-45fe-a1d6-a53ac6780391" providerId="ADAL" clId="{AFDDC899-D41D-420C-97FC-925E663600D0}" dt="2023-10-14T13:33:32.288" v="204" actId="33524"/>
        <pc:sldMkLst>
          <pc:docMk/>
          <pc:sldMk cId="3529717880" sldId="1859"/>
        </pc:sldMkLst>
        <pc:graphicFrameChg chg="mod">
          <ac:chgData name="Conor McGale" userId="cb4ff5a0-9ada-45fe-a1d6-a53ac6780391" providerId="ADAL" clId="{AFDDC899-D41D-420C-97FC-925E663600D0}" dt="2023-10-14T13:33:32.288" v="204" actId="33524"/>
          <ac:graphicFrameMkLst>
            <pc:docMk/>
            <pc:sldMk cId="3529717880" sldId="1859"/>
            <ac:graphicFrameMk id="19" creationId="{C74F35D2-9315-4D5D-41D9-D30265416FDE}"/>
          </ac:graphicFrameMkLst>
        </pc:graphicFrameChg>
      </pc:sldChg>
      <pc:sldChg chg="ord">
        <pc:chgData name="Conor McGale" userId="cb4ff5a0-9ada-45fe-a1d6-a53ac6780391" providerId="ADAL" clId="{AFDDC899-D41D-420C-97FC-925E663600D0}" dt="2023-10-14T14:26:51.905" v="233"/>
        <pc:sldMkLst>
          <pc:docMk/>
          <pc:sldMk cId="621161090" sldId="1860"/>
        </pc:sldMkLst>
      </pc:sldChg>
      <pc:sldChg chg="modSp ord">
        <pc:chgData name="Conor McGale" userId="cb4ff5a0-9ada-45fe-a1d6-a53ac6780391" providerId="ADAL" clId="{AFDDC899-D41D-420C-97FC-925E663600D0}" dt="2023-10-14T14:45:50.459" v="830"/>
        <pc:sldMkLst>
          <pc:docMk/>
          <pc:sldMk cId="3587351867" sldId="1862"/>
        </pc:sldMkLst>
        <pc:picChg chg="mod">
          <ac:chgData name="Conor McGale" userId="cb4ff5a0-9ada-45fe-a1d6-a53ac6780391" providerId="ADAL" clId="{AFDDC899-D41D-420C-97FC-925E663600D0}" dt="2023-10-14T14:34:50.572" v="291" actId="14826"/>
          <ac:picMkLst>
            <pc:docMk/>
            <pc:sldMk cId="3587351867" sldId="1862"/>
            <ac:picMk id="3" creationId="{4290C7C9-D1F6-A41B-A5A0-1EBBDDC4D471}"/>
          </ac:picMkLst>
        </pc:picChg>
      </pc:sldChg>
      <pc:sldChg chg="modSp mod modAnim">
        <pc:chgData name="Conor McGale" userId="cb4ff5a0-9ada-45fe-a1d6-a53ac6780391" providerId="ADAL" clId="{AFDDC899-D41D-420C-97FC-925E663600D0}" dt="2023-10-14T14:45:02.351" v="825" actId="20577"/>
        <pc:sldMkLst>
          <pc:docMk/>
          <pc:sldMk cId="4000635674" sldId="1864"/>
        </pc:sldMkLst>
        <pc:spChg chg="mod">
          <ac:chgData name="Conor McGale" userId="cb4ff5a0-9ada-45fe-a1d6-a53ac6780391" providerId="ADAL" clId="{AFDDC899-D41D-420C-97FC-925E663600D0}" dt="2023-10-14T14:38:38.385" v="343" actId="20577"/>
          <ac:spMkLst>
            <pc:docMk/>
            <pc:sldMk cId="4000635674" sldId="1864"/>
            <ac:spMk id="4" creationId="{E3BD8413-C238-49D7-A4E1-E8FEF1811A0E}"/>
          </ac:spMkLst>
        </pc:spChg>
        <pc:spChg chg="mod">
          <ac:chgData name="Conor McGale" userId="cb4ff5a0-9ada-45fe-a1d6-a53ac6780391" providerId="ADAL" clId="{AFDDC899-D41D-420C-97FC-925E663600D0}" dt="2023-10-14T14:45:02.351" v="825" actId="20577"/>
          <ac:spMkLst>
            <pc:docMk/>
            <pc:sldMk cId="4000635674" sldId="1864"/>
            <ac:spMk id="5" creationId="{0A95F4DE-39B7-4CE2-BC1E-8B8AE662A895}"/>
          </ac:spMkLst>
        </pc:spChg>
      </pc:sldChg>
      <pc:sldChg chg="del">
        <pc:chgData name="Conor McGale" userId="cb4ff5a0-9ada-45fe-a1d6-a53ac6780391" providerId="ADAL" clId="{AFDDC899-D41D-420C-97FC-925E663600D0}" dt="2023-10-13T10:26:40.347" v="90" actId="47"/>
        <pc:sldMkLst>
          <pc:docMk/>
          <pc:sldMk cId="3637027443" sldId="1865"/>
        </pc:sldMkLst>
      </pc:sldChg>
      <pc:sldChg chg="modSp mod">
        <pc:chgData name="Conor McGale" userId="cb4ff5a0-9ada-45fe-a1d6-a53ac6780391" providerId="ADAL" clId="{AFDDC899-D41D-420C-97FC-925E663600D0}" dt="2023-10-14T13:39:28.558" v="227" actId="20577"/>
        <pc:sldMkLst>
          <pc:docMk/>
          <pc:sldMk cId="1836445214" sldId="1866"/>
        </pc:sldMkLst>
        <pc:spChg chg="mod">
          <ac:chgData name="Conor McGale" userId="cb4ff5a0-9ada-45fe-a1d6-a53ac6780391" providerId="ADAL" clId="{AFDDC899-D41D-420C-97FC-925E663600D0}" dt="2023-10-14T13:39:28.558" v="227" actId="20577"/>
          <ac:spMkLst>
            <pc:docMk/>
            <pc:sldMk cId="1836445214" sldId="1866"/>
            <ac:spMk id="3" creationId="{00000000-0000-0000-0000-000000000000}"/>
          </ac:spMkLst>
        </pc:spChg>
      </pc:sldChg>
      <pc:sldChg chg="modSp mod ord">
        <pc:chgData name="Conor McGale" userId="cb4ff5a0-9ada-45fe-a1d6-a53ac6780391" providerId="ADAL" clId="{AFDDC899-D41D-420C-97FC-925E663600D0}" dt="2023-10-14T14:45:52.396" v="832"/>
        <pc:sldMkLst>
          <pc:docMk/>
          <pc:sldMk cId="26983472" sldId="1868"/>
        </pc:sldMkLst>
        <pc:picChg chg="mod">
          <ac:chgData name="Conor McGale" userId="cb4ff5a0-9ada-45fe-a1d6-a53ac6780391" providerId="ADAL" clId="{AFDDC899-D41D-420C-97FC-925E663600D0}" dt="2023-10-14T14:33:52.478" v="287" actId="1076"/>
          <ac:picMkLst>
            <pc:docMk/>
            <pc:sldMk cId="26983472" sldId="1868"/>
            <ac:picMk id="2" creationId="{A8B9AFE8-5599-E1F9-6B1D-60D29AD330A2}"/>
          </ac:picMkLst>
        </pc:picChg>
      </pc:sldChg>
      <pc:sldChg chg="modSp">
        <pc:chgData name="Conor McGale" userId="cb4ff5a0-9ada-45fe-a1d6-a53ac6780391" providerId="ADAL" clId="{AFDDC899-D41D-420C-97FC-925E663600D0}" dt="2023-10-14T13:36:41.696" v="220" actId="113"/>
        <pc:sldMkLst>
          <pc:docMk/>
          <pc:sldMk cId="192495435" sldId="1872"/>
        </pc:sldMkLst>
        <pc:spChg chg="mod">
          <ac:chgData name="Conor McGale" userId="cb4ff5a0-9ada-45fe-a1d6-a53ac6780391" providerId="ADAL" clId="{AFDDC899-D41D-420C-97FC-925E663600D0}" dt="2023-10-14T13:36:41.696" v="220" actId="113"/>
          <ac:spMkLst>
            <pc:docMk/>
            <pc:sldMk cId="192495435" sldId="1872"/>
            <ac:spMk id="4" creationId="{00000000-0000-0000-0000-000000000000}"/>
          </ac:spMkLst>
        </pc:spChg>
      </pc:sldChg>
      <pc:sldChg chg="modSp add ord">
        <pc:chgData name="Conor McGale" userId="cb4ff5a0-9ada-45fe-a1d6-a53ac6780391" providerId="ADAL" clId="{AFDDC899-D41D-420C-97FC-925E663600D0}" dt="2023-10-14T14:45:54.692" v="834"/>
        <pc:sldMkLst>
          <pc:docMk/>
          <pc:sldMk cId="526040938" sldId="1874"/>
        </pc:sldMkLst>
        <pc:picChg chg="mod">
          <ac:chgData name="Conor McGale" userId="cb4ff5a0-9ada-45fe-a1d6-a53ac6780391" providerId="ADAL" clId="{AFDDC899-D41D-420C-97FC-925E663600D0}" dt="2023-10-14T14:34:14.678" v="289" actId="14826"/>
          <ac:picMkLst>
            <pc:docMk/>
            <pc:sldMk cId="526040938" sldId="1874"/>
            <ac:picMk id="2" creationId="{A8B9AFE8-5599-E1F9-6B1D-60D29AD330A2}"/>
          </ac:picMkLst>
        </pc:picChg>
      </pc:sldChg>
      <pc:sldChg chg="modSp add ord">
        <pc:chgData name="Conor McGale" userId="cb4ff5a0-9ada-45fe-a1d6-a53ac6780391" providerId="ADAL" clId="{AFDDC899-D41D-420C-97FC-925E663600D0}" dt="2023-10-14T14:45:46.240" v="828"/>
        <pc:sldMkLst>
          <pc:docMk/>
          <pc:sldMk cId="803249950" sldId="1875"/>
        </pc:sldMkLst>
        <pc:picChg chg="mod">
          <ac:chgData name="Conor McGale" userId="cb4ff5a0-9ada-45fe-a1d6-a53ac6780391" providerId="ADAL" clId="{AFDDC899-D41D-420C-97FC-925E663600D0}" dt="2023-10-14T14:34:38.364" v="290" actId="14826"/>
          <ac:picMkLst>
            <pc:docMk/>
            <pc:sldMk cId="803249950" sldId="1875"/>
            <ac:picMk id="2" creationId="{A8B9AFE8-5599-E1F9-6B1D-60D29AD330A2}"/>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9B1DD6-5092-4DAB-A0A3-A61B79086B7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CA00DC5-1267-4EA5-B1BB-69CF65C0B366}">
      <dgm:prSet/>
      <dgm:spPr/>
      <dgm:t>
        <a:bodyPr/>
        <a:lstStyle/>
        <a:p>
          <a:r>
            <a:rPr lang="en-GB" dirty="0"/>
            <a:t>Social value is the</a:t>
          </a:r>
          <a:r>
            <a:rPr lang="en-GB" b="1" dirty="0"/>
            <a:t> quantification of the relative importance that people place on the changes they experience in their lives</a:t>
          </a:r>
          <a:r>
            <a:rPr lang="en-GB" dirty="0"/>
            <a:t>…</a:t>
          </a:r>
          <a:endParaRPr lang="en-US" dirty="0"/>
        </a:p>
      </dgm:t>
    </dgm:pt>
    <dgm:pt modelId="{4346DD25-F9B7-49D5-BB1A-AC63ED87266A}" type="parTrans" cxnId="{C15302AD-FF06-4B95-A4EB-D972EB11B6F7}">
      <dgm:prSet/>
      <dgm:spPr/>
      <dgm:t>
        <a:bodyPr/>
        <a:lstStyle/>
        <a:p>
          <a:endParaRPr lang="en-US"/>
        </a:p>
      </dgm:t>
    </dgm:pt>
    <dgm:pt modelId="{B86372B6-95B8-4DAA-A524-C99A9469935D}" type="sibTrans" cxnId="{C15302AD-FF06-4B95-A4EB-D972EB11B6F7}">
      <dgm:prSet/>
      <dgm:spPr/>
      <dgm:t>
        <a:bodyPr/>
        <a:lstStyle/>
        <a:p>
          <a:endParaRPr lang="en-US"/>
        </a:p>
      </dgm:t>
    </dgm:pt>
    <dgm:pt modelId="{0C583D70-24F0-448E-B51D-E6FEE4732B66}">
      <dgm:prSet/>
      <dgm:spPr/>
      <dgm:t>
        <a:bodyPr/>
        <a:lstStyle/>
        <a:p>
          <a:r>
            <a:rPr lang="en-GB" dirty="0"/>
            <a:t>Examples of social value might be the value we experience from increasing our confidence, from living next to a community park, accessing a community hub, or availing of a service over a prolonged period. These things are important to us but are not commonly expressed or measured in the same way that financial value is.</a:t>
          </a:r>
          <a:endParaRPr lang="en-US" dirty="0"/>
        </a:p>
      </dgm:t>
    </dgm:pt>
    <dgm:pt modelId="{581B8FED-AC97-42BF-8C0C-BA02E26819A2}" type="parTrans" cxnId="{4C775812-CAD2-4BEC-B293-E439F5A77082}">
      <dgm:prSet/>
      <dgm:spPr/>
      <dgm:t>
        <a:bodyPr/>
        <a:lstStyle/>
        <a:p>
          <a:endParaRPr lang="en-US"/>
        </a:p>
      </dgm:t>
    </dgm:pt>
    <dgm:pt modelId="{645EC828-C0F9-4119-B398-2382D3F37D4C}" type="sibTrans" cxnId="{4C775812-CAD2-4BEC-B293-E439F5A77082}">
      <dgm:prSet/>
      <dgm:spPr/>
      <dgm:t>
        <a:bodyPr/>
        <a:lstStyle/>
        <a:p>
          <a:endParaRPr lang="en-US"/>
        </a:p>
      </dgm:t>
    </dgm:pt>
    <dgm:pt modelId="{9D3ED27C-395C-41B6-9E71-1B02AFF0732B}">
      <dgm:prSet/>
      <dgm:spPr/>
      <dgm:t>
        <a:bodyPr/>
        <a:lstStyle/>
        <a:p>
          <a:r>
            <a:rPr lang="en-US" i="1"/>
            <a:t>In short, social value measurement goes beyond financial or economic value and tries to capture social impact in the round.</a:t>
          </a:r>
          <a:endParaRPr lang="en-US"/>
        </a:p>
      </dgm:t>
    </dgm:pt>
    <dgm:pt modelId="{4BDC2D7D-58F9-4B1F-A0A4-128F41FDD3FD}" type="parTrans" cxnId="{B019B37C-84FF-4F5F-94FC-69241531E451}">
      <dgm:prSet/>
      <dgm:spPr/>
      <dgm:t>
        <a:bodyPr/>
        <a:lstStyle/>
        <a:p>
          <a:endParaRPr lang="en-US"/>
        </a:p>
      </dgm:t>
    </dgm:pt>
    <dgm:pt modelId="{66AE5E79-2BD5-4039-9E4E-9D12B2A02243}" type="sibTrans" cxnId="{B019B37C-84FF-4F5F-94FC-69241531E451}">
      <dgm:prSet/>
      <dgm:spPr/>
      <dgm:t>
        <a:bodyPr/>
        <a:lstStyle/>
        <a:p>
          <a:endParaRPr lang="en-US"/>
        </a:p>
      </dgm:t>
    </dgm:pt>
    <dgm:pt modelId="{70B28765-2831-42A5-8D93-C0059276C21D}" type="pres">
      <dgm:prSet presAssocID="{F29B1DD6-5092-4DAB-A0A3-A61B79086B7A}" presName="root" presStyleCnt="0">
        <dgm:presLayoutVars>
          <dgm:dir/>
          <dgm:resizeHandles val="exact"/>
        </dgm:presLayoutVars>
      </dgm:prSet>
      <dgm:spPr/>
    </dgm:pt>
    <dgm:pt modelId="{37A090E6-D17B-4580-B239-4607BFE23DA9}" type="pres">
      <dgm:prSet presAssocID="{1CA00DC5-1267-4EA5-B1BB-69CF65C0B366}" presName="compNode" presStyleCnt="0"/>
      <dgm:spPr/>
    </dgm:pt>
    <dgm:pt modelId="{72EDA4E3-D622-4ABF-B0A9-32C0D561647B}" type="pres">
      <dgm:prSet presAssocID="{1CA00DC5-1267-4EA5-B1BB-69CF65C0B366}" presName="bgRect" presStyleLbl="bgShp" presStyleIdx="0" presStyleCnt="3"/>
      <dgm:spPr/>
    </dgm:pt>
    <dgm:pt modelId="{E72E93DA-0A08-4A97-9304-FDFE218E53B6}" type="pres">
      <dgm:prSet presAssocID="{1CA00DC5-1267-4EA5-B1BB-69CF65C0B36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A03D7E71-325A-4992-9ABD-8AF76449D9CC}" type="pres">
      <dgm:prSet presAssocID="{1CA00DC5-1267-4EA5-B1BB-69CF65C0B366}" presName="spaceRect" presStyleCnt="0"/>
      <dgm:spPr/>
    </dgm:pt>
    <dgm:pt modelId="{3FD48C16-D093-423C-ADF8-63D7A31BC2DB}" type="pres">
      <dgm:prSet presAssocID="{1CA00DC5-1267-4EA5-B1BB-69CF65C0B366}" presName="parTx" presStyleLbl="revTx" presStyleIdx="0" presStyleCnt="3">
        <dgm:presLayoutVars>
          <dgm:chMax val="0"/>
          <dgm:chPref val="0"/>
        </dgm:presLayoutVars>
      </dgm:prSet>
      <dgm:spPr/>
    </dgm:pt>
    <dgm:pt modelId="{F7E2407F-D00F-44B6-B24D-0B59C7DE788A}" type="pres">
      <dgm:prSet presAssocID="{B86372B6-95B8-4DAA-A524-C99A9469935D}" presName="sibTrans" presStyleCnt="0"/>
      <dgm:spPr/>
    </dgm:pt>
    <dgm:pt modelId="{5A7BCEA7-4255-4B7E-9948-34DBA92C2C18}" type="pres">
      <dgm:prSet presAssocID="{0C583D70-24F0-448E-B51D-E6FEE4732B66}" presName="compNode" presStyleCnt="0"/>
      <dgm:spPr/>
    </dgm:pt>
    <dgm:pt modelId="{7851C153-3417-4D69-AC9F-30CB9BCC0709}" type="pres">
      <dgm:prSet presAssocID="{0C583D70-24F0-448E-B51D-E6FEE4732B66}" presName="bgRect" presStyleLbl="bgShp" presStyleIdx="1" presStyleCnt="3"/>
      <dgm:spPr/>
    </dgm:pt>
    <dgm:pt modelId="{9CDC737C-521D-40F2-915E-538D660DEEE0}" type="pres">
      <dgm:prSet presAssocID="{0C583D70-24F0-448E-B51D-E6FEE4732B6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ark scene"/>
        </a:ext>
      </dgm:extLst>
    </dgm:pt>
    <dgm:pt modelId="{E6AC1C9C-CB97-45BE-91F0-208701E0AB0E}" type="pres">
      <dgm:prSet presAssocID="{0C583D70-24F0-448E-B51D-E6FEE4732B66}" presName="spaceRect" presStyleCnt="0"/>
      <dgm:spPr/>
    </dgm:pt>
    <dgm:pt modelId="{DF4BDA42-8CDB-45F7-BBA6-4F1AC94B5566}" type="pres">
      <dgm:prSet presAssocID="{0C583D70-24F0-448E-B51D-E6FEE4732B66}" presName="parTx" presStyleLbl="revTx" presStyleIdx="1" presStyleCnt="3">
        <dgm:presLayoutVars>
          <dgm:chMax val="0"/>
          <dgm:chPref val="0"/>
        </dgm:presLayoutVars>
      </dgm:prSet>
      <dgm:spPr/>
    </dgm:pt>
    <dgm:pt modelId="{BFD1AE23-D0CF-4798-9B67-103E0CE0567A}" type="pres">
      <dgm:prSet presAssocID="{645EC828-C0F9-4119-B398-2382D3F37D4C}" presName="sibTrans" presStyleCnt="0"/>
      <dgm:spPr/>
    </dgm:pt>
    <dgm:pt modelId="{D800DA8F-610F-4878-B620-3FE9CDB30DF8}" type="pres">
      <dgm:prSet presAssocID="{9D3ED27C-395C-41B6-9E71-1B02AFF0732B}" presName="compNode" presStyleCnt="0"/>
      <dgm:spPr/>
    </dgm:pt>
    <dgm:pt modelId="{D2166E1F-A15B-4EAC-ACF2-C88907E35CC9}" type="pres">
      <dgm:prSet presAssocID="{9D3ED27C-395C-41B6-9E71-1B02AFF0732B}" presName="bgRect" presStyleLbl="bgShp" presStyleIdx="2" presStyleCnt="3"/>
      <dgm:spPr/>
    </dgm:pt>
    <dgm:pt modelId="{0C2EBE18-2B41-444F-B804-7A3CFA340EED}" type="pres">
      <dgm:prSet presAssocID="{9D3ED27C-395C-41B6-9E71-1B02AFF0732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uro"/>
        </a:ext>
      </dgm:extLst>
    </dgm:pt>
    <dgm:pt modelId="{092A71F1-983F-4A4C-90A7-7E4DEF1FECA9}" type="pres">
      <dgm:prSet presAssocID="{9D3ED27C-395C-41B6-9E71-1B02AFF0732B}" presName="spaceRect" presStyleCnt="0"/>
      <dgm:spPr/>
    </dgm:pt>
    <dgm:pt modelId="{52D1D8D9-967C-4D2C-8E90-991C245A9918}" type="pres">
      <dgm:prSet presAssocID="{9D3ED27C-395C-41B6-9E71-1B02AFF0732B}" presName="parTx" presStyleLbl="revTx" presStyleIdx="2" presStyleCnt="3">
        <dgm:presLayoutVars>
          <dgm:chMax val="0"/>
          <dgm:chPref val="0"/>
        </dgm:presLayoutVars>
      </dgm:prSet>
      <dgm:spPr/>
    </dgm:pt>
  </dgm:ptLst>
  <dgm:cxnLst>
    <dgm:cxn modelId="{E6CC3605-3290-49E9-94E8-70923DE8178B}" type="presOf" srcId="{9D3ED27C-395C-41B6-9E71-1B02AFF0732B}" destId="{52D1D8D9-967C-4D2C-8E90-991C245A9918}" srcOrd="0" destOrd="0" presId="urn:microsoft.com/office/officeart/2018/2/layout/IconVerticalSolidList"/>
    <dgm:cxn modelId="{4C775812-CAD2-4BEC-B293-E439F5A77082}" srcId="{F29B1DD6-5092-4DAB-A0A3-A61B79086B7A}" destId="{0C583D70-24F0-448E-B51D-E6FEE4732B66}" srcOrd="1" destOrd="0" parTransId="{581B8FED-AC97-42BF-8C0C-BA02E26819A2}" sibTransId="{645EC828-C0F9-4119-B398-2382D3F37D4C}"/>
    <dgm:cxn modelId="{2B73785C-B983-40FF-B311-903B758588BA}" type="presOf" srcId="{1CA00DC5-1267-4EA5-B1BB-69CF65C0B366}" destId="{3FD48C16-D093-423C-ADF8-63D7A31BC2DB}" srcOrd="0" destOrd="0" presId="urn:microsoft.com/office/officeart/2018/2/layout/IconVerticalSolidList"/>
    <dgm:cxn modelId="{B1EE1A6F-36B1-42D7-B6EF-DA1A095AEB98}" type="presOf" srcId="{F29B1DD6-5092-4DAB-A0A3-A61B79086B7A}" destId="{70B28765-2831-42A5-8D93-C0059276C21D}" srcOrd="0" destOrd="0" presId="urn:microsoft.com/office/officeart/2018/2/layout/IconVerticalSolidList"/>
    <dgm:cxn modelId="{B019B37C-84FF-4F5F-94FC-69241531E451}" srcId="{F29B1DD6-5092-4DAB-A0A3-A61B79086B7A}" destId="{9D3ED27C-395C-41B6-9E71-1B02AFF0732B}" srcOrd="2" destOrd="0" parTransId="{4BDC2D7D-58F9-4B1F-A0A4-128F41FDD3FD}" sibTransId="{66AE5E79-2BD5-4039-9E4E-9D12B2A02243}"/>
    <dgm:cxn modelId="{C15302AD-FF06-4B95-A4EB-D972EB11B6F7}" srcId="{F29B1DD6-5092-4DAB-A0A3-A61B79086B7A}" destId="{1CA00DC5-1267-4EA5-B1BB-69CF65C0B366}" srcOrd="0" destOrd="0" parTransId="{4346DD25-F9B7-49D5-BB1A-AC63ED87266A}" sibTransId="{B86372B6-95B8-4DAA-A524-C99A9469935D}"/>
    <dgm:cxn modelId="{584483CA-0F08-4174-9997-811F91E18824}" type="presOf" srcId="{0C583D70-24F0-448E-B51D-E6FEE4732B66}" destId="{DF4BDA42-8CDB-45F7-BBA6-4F1AC94B5566}" srcOrd="0" destOrd="0" presId="urn:microsoft.com/office/officeart/2018/2/layout/IconVerticalSolidList"/>
    <dgm:cxn modelId="{A11E12D2-FF7F-47BB-9A61-060B4B8537AC}" type="presParOf" srcId="{70B28765-2831-42A5-8D93-C0059276C21D}" destId="{37A090E6-D17B-4580-B239-4607BFE23DA9}" srcOrd="0" destOrd="0" presId="urn:microsoft.com/office/officeart/2018/2/layout/IconVerticalSolidList"/>
    <dgm:cxn modelId="{17DDFFC9-5CF0-412B-B58E-BBC1BA39C4DE}" type="presParOf" srcId="{37A090E6-D17B-4580-B239-4607BFE23DA9}" destId="{72EDA4E3-D622-4ABF-B0A9-32C0D561647B}" srcOrd="0" destOrd="0" presId="urn:microsoft.com/office/officeart/2018/2/layout/IconVerticalSolidList"/>
    <dgm:cxn modelId="{9499D4AE-DE0C-4862-BB9F-55C80CEF1CD7}" type="presParOf" srcId="{37A090E6-D17B-4580-B239-4607BFE23DA9}" destId="{E72E93DA-0A08-4A97-9304-FDFE218E53B6}" srcOrd="1" destOrd="0" presId="urn:microsoft.com/office/officeart/2018/2/layout/IconVerticalSolidList"/>
    <dgm:cxn modelId="{F7A6A789-4133-4D13-9615-98C142ED7C4F}" type="presParOf" srcId="{37A090E6-D17B-4580-B239-4607BFE23DA9}" destId="{A03D7E71-325A-4992-9ABD-8AF76449D9CC}" srcOrd="2" destOrd="0" presId="urn:microsoft.com/office/officeart/2018/2/layout/IconVerticalSolidList"/>
    <dgm:cxn modelId="{99AAC513-BD7A-4CC8-9B6D-1E1B5B2C18A4}" type="presParOf" srcId="{37A090E6-D17B-4580-B239-4607BFE23DA9}" destId="{3FD48C16-D093-423C-ADF8-63D7A31BC2DB}" srcOrd="3" destOrd="0" presId="urn:microsoft.com/office/officeart/2018/2/layout/IconVerticalSolidList"/>
    <dgm:cxn modelId="{BA3BCF8C-0D32-4BEB-8CEC-D57A19144560}" type="presParOf" srcId="{70B28765-2831-42A5-8D93-C0059276C21D}" destId="{F7E2407F-D00F-44B6-B24D-0B59C7DE788A}" srcOrd="1" destOrd="0" presId="urn:microsoft.com/office/officeart/2018/2/layout/IconVerticalSolidList"/>
    <dgm:cxn modelId="{9DF8CC22-2B34-4EF0-B961-85A8CB7B8574}" type="presParOf" srcId="{70B28765-2831-42A5-8D93-C0059276C21D}" destId="{5A7BCEA7-4255-4B7E-9948-34DBA92C2C18}" srcOrd="2" destOrd="0" presId="urn:microsoft.com/office/officeart/2018/2/layout/IconVerticalSolidList"/>
    <dgm:cxn modelId="{7810B1E0-8A6F-43AE-AA15-39BF6DEDBE83}" type="presParOf" srcId="{5A7BCEA7-4255-4B7E-9948-34DBA92C2C18}" destId="{7851C153-3417-4D69-AC9F-30CB9BCC0709}" srcOrd="0" destOrd="0" presId="urn:microsoft.com/office/officeart/2018/2/layout/IconVerticalSolidList"/>
    <dgm:cxn modelId="{FFC7A9BC-A353-4BB9-B5DC-82080370DC5D}" type="presParOf" srcId="{5A7BCEA7-4255-4B7E-9948-34DBA92C2C18}" destId="{9CDC737C-521D-40F2-915E-538D660DEEE0}" srcOrd="1" destOrd="0" presId="urn:microsoft.com/office/officeart/2018/2/layout/IconVerticalSolidList"/>
    <dgm:cxn modelId="{3A86057B-D910-46AC-9994-6812B21E64A9}" type="presParOf" srcId="{5A7BCEA7-4255-4B7E-9948-34DBA92C2C18}" destId="{E6AC1C9C-CB97-45BE-91F0-208701E0AB0E}" srcOrd="2" destOrd="0" presId="urn:microsoft.com/office/officeart/2018/2/layout/IconVerticalSolidList"/>
    <dgm:cxn modelId="{8E89C087-3A66-4585-840D-503FA3A93846}" type="presParOf" srcId="{5A7BCEA7-4255-4B7E-9948-34DBA92C2C18}" destId="{DF4BDA42-8CDB-45F7-BBA6-4F1AC94B5566}" srcOrd="3" destOrd="0" presId="urn:microsoft.com/office/officeart/2018/2/layout/IconVerticalSolidList"/>
    <dgm:cxn modelId="{539FF77A-B98D-40BF-8642-8B0A4C371804}" type="presParOf" srcId="{70B28765-2831-42A5-8D93-C0059276C21D}" destId="{BFD1AE23-D0CF-4798-9B67-103E0CE0567A}" srcOrd="3" destOrd="0" presId="urn:microsoft.com/office/officeart/2018/2/layout/IconVerticalSolidList"/>
    <dgm:cxn modelId="{EF12DE3B-4B16-4414-89F1-05B3CFBDBC0E}" type="presParOf" srcId="{70B28765-2831-42A5-8D93-C0059276C21D}" destId="{D800DA8F-610F-4878-B620-3FE9CDB30DF8}" srcOrd="4" destOrd="0" presId="urn:microsoft.com/office/officeart/2018/2/layout/IconVerticalSolidList"/>
    <dgm:cxn modelId="{294388CB-6743-4DD3-BE28-F1CA4EBFAD70}" type="presParOf" srcId="{D800DA8F-610F-4878-B620-3FE9CDB30DF8}" destId="{D2166E1F-A15B-4EAC-ACF2-C88907E35CC9}" srcOrd="0" destOrd="0" presId="urn:microsoft.com/office/officeart/2018/2/layout/IconVerticalSolidList"/>
    <dgm:cxn modelId="{FAB3C546-1BD6-4ED7-AAAC-9281CEDB8CC0}" type="presParOf" srcId="{D800DA8F-610F-4878-B620-3FE9CDB30DF8}" destId="{0C2EBE18-2B41-444F-B804-7A3CFA340EED}" srcOrd="1" destOrd="0" presId="urn:microsoft.com/office/officeart/2018/2/layout/IconVerticalSolidList"/>
    <dgm:cxn modelId="{DA0F8F59-0EA0-4754-9370-DC3694773AF0}" type="presParOf" srcId="{D800DA8F-610F-4878-B620-3FE9CDB30DF8}" destId="{092A71F1-983F-4A4C-90A7-7E4DEF1FECA9}" srcOrd="2" destOrd="0" presId="urn:microsoft.com/office/officeart/2018/2/layout/IconVerticalSolidList"/>
    <dgm:cxn modelId="{54CC042A-6B53-418A-BB2E-6766C0B36B1E}" type="presParOf" srcId="{D800DA8F-610F-4878-B620-3FE9CDB30DF8}" destId="{52D1D8D9-967C-4D2C-8E90-991C245A991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6E485C-A1A2-456B-BD6F-D52C0F3A347A}" type="doc">
      <dgm:prSet loTypeId="urn:microsoft.com/office/officeart/2016/7/layout/RepeatingBendingProcessNew" loCatId="process" qsTypeId="urn:microsoft.com/office/officeart/2005/8/quickstyle/simple1" qsCatId="simple" csTypeId="urn:microsoft.com/office/officeart/2005/8/colors/colorful5" csCatId="colorful" phldr="1"/>
      <dgm:spPr/>
      <dgm:t>
        <a:bodyPr/>
        <a:lstStyle/>
        <a:p>
          <a:endParaRPr lang="en-US"/>
        </a:p>
      </dgm:t>
    </dgm:pt>
    <dgm:pt modelId="{77537A48-0F55-4235-9685-71ADBF2A35DE}">
      <dgm:prSet/>
      <dgm:spPr/>
      <dgm:t>
        <a:bodyPr/>
        <a:lstStyle/>
        <a:p>
          <a:r>
            <a:rPr lang="en-GB" b="1" dirty="0"/>
            <a:t>Knowing what works within your project/org and understanding why </a:t>
          </a:r>
          <a:r>
            <a:rPr lang="en-GB" dirty="0"/>
            <a:t>– what positive or negative change is happening in people’s lives as a result of work? </a:t>
          </a:r>
          <a:endParaRPr lang="en-US" dirty="0"/>
        </a:p>
      </dgm:t>
    </dgm:pt>
    <dgm:pt modelId="{03FEF771-9061-4147-8949-FD41282C9981}" type="parTrans" cxnId="{BD4E5EE5-5C0C-4A80-90FC-BD235A07B074}">
      <dgm:prSet/>
      <dgm:spPr/>
      <dgm:t>
        <a:bodyPr/>
        <a:lstStyle/>
        <a:p>
          <a:endParaRPr lang="en-US"/>
        </a:p>
      </dgm:t>
    </dgm:pt>
    <dgm:pt modelId="{AEBA0A30-6DD8-4E30-A15E-E5C461079034}" type="sibTrans" cxnId="{BD4E5EE5-5C0C-4A80-90FC-BD235A07B074}">
      <dgm:prSet/>
      <dgm:spPr/>
      <dgm:t>
        <a:bodyPr/>
        <a:lstStyle/>
        <a:p>
          <a:endParaRPr lang="en-US"/>
        </a:p>
      </dgm:t>
    </dgm:pt>
    <dgm:pt modelId="{FB8B051A-93DC-4AAB-8837-47CB668B8C89}">
      <dgm:prSet/>
      <dgm:spPr/>
      <dgm:t>
        <a:bodyPr/>
        <a:lstStyle/>
        <a:p>
          <a:r>
            <a:rPr lang="en-GB" b="1" dirty="0"/>
            <a:t>Developing a ‘moving picture’ of the distance travelled by your beneficiaries/stakeholders </a:t>
          </a:r>
          <a:r>
            <a:rPr lang="en-GB" dirty="0"/>
            <a:t>– knowing what outcomes are being achieved over a sustained period of time rather than just counting outputs and meeting targets. </a:t>
          </a:r>
          <a:endParaRPr lang="en-US" dirty="0"/>
        </a:p>
      </dgm:t>
    </dgm:pt>
    <dgm:pt modelId="{85A50F7B-0BDC-4795-8E29-907C7FF68E6C}" type="parTrans" cxnId="{E7E4A574-3E01-435E-AD1B-5554B4BA6960}">
      <dgm:prSet/>
      <dgm:spPr/>
      <dgm:t>
        <a:bodyPr/>
        <a:lstStyle/>
        <a:p>
          <a:endParaRPr lang="en-US"/>
        </a:p>
      </dgm:t>
    </dgm:pt>
    <dgm:pt modelId="{DB219AEA-057F-47B5-AFAF-53B005BE1680}" type="sibTrans" cxnId="{E7E4A574-3E01-435E-AD1B-5554B4BA6960}">
      <dgm:prSet/>
      <dgm:spPr/>
      <dgm:t>
        <a:bodyPr/>
        <a:lstStyle/>
        <a:p>
          <a:endParaRPr lang="en-US"/>
        </a:p>
      </dgm:t>
    </dgm:pt>
    <dgm:pt modelId="{C62E2EF0-8D20-4170-9FDD-48ECB763EAB5}">
      <dgm:prSet/>
      <dgm:spPr/>
      <dgm:t>
        <a:bodyPr/>
        <a:lstStyle/>
        <a:p>
          <a:r>
            <a:rPr lang="en-GB" b="1" dirty="0"/>
            <a:t>Providing a more rounded view of the work you do </a:t>
          </a:r>
          <a:r>
            <a:rPr lang="en-GB" dirty="0"/>
            <a:t>– it doesn’t remove having to make difficult decisions but it can help us balance economic, social and environmental trade-offs. </a:t>
          </a:r>
          <a:endParaRPr lang="en-US" dirty="0"/>
        </a:p>
      </dgm:t>
    </dgm:pt>
    <dgm:pt modelId="{2443824C-EAE7-4D34-89C8-8D667466E22C}" type="parTrans" cxnId="{D9CF80F9-0653-4F2A-89C1-887A90ECE237}">
      <dgm:prSet/>
      <dgm:spPr/>
      <dgm:t>
        <a:bodyPr/>
        <a:lstStyle/>
        <a:p>
          <a:endParaRPr lang="en-US"/>
        </a:p>
      </dgm:t>
    </dgm:pt>
    <dgm:pt modelId="{C9D5C500-B4DB-4AA9-BE04-D176608CBB06}" type="sibTrans" cxnId="{D9CF80F9-0653-4F2A-89C1-887A90ECE237}">
      <dgm:prSet/>
      <dgm:spPr/>
      <dgm:t>
        <a:bodyPr/>
        <a:lstStyle/>
        <a:p>
          <a:endParaRPr lang="en-US"/>
        </a:p>
      </dgm:t>
    </dgm:pt>
    <dgm:pt modelId="{B76EE6D1-1A49-4160-AE59-A58D41C42A5D}">
      <dgm:prSet/>
      <dgm:spPr/>
      <dgm:t>
        <a:bodyPr/>
        <a:lstStyle/>
        <a:p>
          <a:r>
            <a:rPr lang="en-US" b="1" i="1" dirty="0"/>
            <a:t>Your beneficiaries see their lives improving as a result of your support. </a:t>
          </a:r>
        </a:p>
        <a:p>
          <a:endParaRPr lang="en-GB" b="1" i="1" dirty="0"/>
        </a:p>
        <a:p>
          <a:r>
            <a:rPr lang="en-US" b="1" i="1" dirty="0"/>
            <a:t>Staff, volunteers and trustees can see how well you are doing as an organization</a:t>
          </a:r>
        </a:p>
        <a:p>
          <a:r>
            <a:rPr lang="en-US" b="1" i="1" dirty="0"/>
            <a:t>Funders/stakeholders can see you are achieving what you said you would and continue to back your organisation.</a:t>
          </a:r>
          <a:endParaRPr lang="en-GB" b="1" i="1" dirty="0"/>
        </a:p>
        <a:p>
          <a:endParaRPr lang="en-US" b="1" i="1" dirty="0"/>
        </a:p>
        <a:p>
          <a:endParaRPr lang="en-US" dirty="0"/>
        </a:p>
      </dgm:t>
    </dgm:pt>
    <dgm:pt modelId="{3B11A646-8E31-4BA3-8C3D-CD5BBFA72C6C}" type="parTrans" cxnId="{34D29821-EDD9-4B71-B4D6-ACEFCAE24BA2}">
      <dgm:prSet/>
      <dgm:spPr/>
      <dgm:t>
        <a:bodyPr/>
        <a:lstStyle/>
        <a:p>
          <a:endParaRPr lang="en-US"/>
        </a:p>
      </dgm:t>
    </dgm:pt>
    <dgm:pt modelId="{F37A9773-C922-4E7D-B236-7C08F9CC6442}" type="sibTrans" cxnId="{34D29821-EDD9-4B71-B4D6-ACEFCAE24BA2}">
      <dgm:prSet/>
      <dgm:spPr/>
      <dgm:t>
        <a:bodyPr/>
        <a:lstStyle/>
        <a:p>
          <a:endParaRPr lang="en-US"/>
        </a:p>
      </dgm:t>
    </dgm:pt>
    <dgm:pt modelId="{29718039-D24A-4567-9B96-43AC4CA0FE7F}">
      <dgm:prSet/>
      <dgm:spPr/>
      <dgm:t>
        <a:bodyPr/>
        <a:lstStyle/>
        <a:p>
          <a:r>
            <a:rPr lang="en-GB" b="1" i="1" dirty="0"/>
            <a:t>Ensuring money is directed at projects/programmes that most benefit society and improve people’s lives. </a:t>
          </a:r>
        </a:p>
        <a:p>
          <a:r>
            <a:rPr lang="en-GB" b="1" i="1" dirty="0"/>
            <a:t>To avoid “impact washing”-</a:t>
          </a:r>
          <a:r>
            <a:rPr lang="en-US" b="1" i="1" dirty="0"/>
            <a:t>by overstating what we are achieving.</a:t>
          </a:r>
          <a:endParaRPr lang="en-GB" b="1" i="1" dirty="0"/>
        </a:p>
        <a:p>
          <a:endParaRPr lang="en-US" dirty="0"/>
        </a:p>
      </dgm:t>
    </dgm:pt>
    <dgm:pt modelId="{766143F8-FAC0-4649-9C48-C35E72BDCB03}" type="parTrans" cxnId="{FD84DF5C-BCA2-4D94-98D2-FA7A7020F4E6}">
      <dgm:prSet/>
      <dgm:spPr/>
      <dgm:t>
        <a:bodyPr/>
        <a:lstStyle/>
        <a:p>
          <a:endParaRPr lang="en-US"/>
        </a:p>
      </dgm:t>
    </dgm:pt>
    <dgm:pt modelId="{EC876AF7-8F84-45CD-8B9A-1D38384A60AB}" type="sibTrans" cxnId="{FD84DF5C-BCA2-4D94-98D2-FA7A7020F4E6}">
      <dgm:prSet/>
      <dgm:spPr/>
      <dgm:t>
        <a:bodyPr/>
        <a:lstStyle/>
        <a:p>
          <a:endParaRPr lang="en-US"/>
        </a:p>
      </dgm:t>
    </dgm:pt>
    <dgm:pt modelId="{C11CDE7B-7D3D-40BC-AE06-BD4BBAE7C14A}" type="pres">
      <dgm:prSet presAssocID="{DE6E485C-A1A2-456B-BD6F-D52C0F3A347A}" presName="Name0" presStyleCnt="0">
        <dgm:presLayoutVars>
          <dgm:dir/>
          <dgm:resizeHandles val="exact"/>
        </dgm:presLayoutVars>
      </dgm:prSet>
      <dgm:spPr/>
    </dgm:pt>
    <dgm:pt modelId="{39AFFA15-89CC-4458-BEFD-F3473AC1ECAD}" type="pres">
      <dgm:prSet presAssocID="{77537A48-0F55-4235-9685-71ADBF2A35DE}" presName="node" presStyleLbl="node1" presStyleIdx="0" presStyleCnt="5">
        <dgm:presLayoutVars>
          <dgm:bulletEnabled val="1"/>
        </dgm:presLayoutVars>
      </dgm:prSet>
      <dgm:spPr/>
    </dgm:pt>
    <dgm:pt modelId="{BF7D6A23-D28F-4624-B804-0E7CC7E8BDFC}" type="pres">
      <dgm:prSet presAssocID="{AEBA0A30-6DD8-4E30-A15E-E5C461079034}" presName="sibTrans" presStyleLbl="sibTrans1D1" presStyleIdx="0" presStyleCnt="4"/>
      <dgm:spPr/>
    </dgm:pt>
    <dgm:pt modelId="{C804F1AF-8B18-40A4-B420-582E5A42C7AA}" type="pres">
      <dgm:prSet presAssocID="{AEBA0A30-6DD8-4E30-A15E-E5C461079034}" presName="connectorText" presStyleLbl="sibTrans1D1" presStyleIdx="0" presStyleCnt="4"/>
      <dgm:spPr/>
    </dgm:pt>
    <dgm:pt modelId="{AF30302F-E63C-47DB-A723-29C9F5A26A4F}" type="pres">
      <dgm:prSet presAssocID="{FB8B051A-93DC-4AAB-8837-47CB668B8C89}" presName="node" presStyleLbl="node1" presStyleIdx="1" presStyleCnt="5">
        <dgm:presLayoutVars>
          <dgm:bulletEnabled val="1"/>
        </dgm:presLayoutVars>
      </dgm:prSet>
      <dgm:spPr/>
    </dgm:pt>
    <dgm:pt modelId="{CF9ED6DE-9575-4325-913D-C509B40EF12D}" type="pres">
      <dgm:prSet presAssocID="{DB219AEA-057F-47B5-AFAF-53B005BE1680}" presName="sibTrans" presStyleLbl="sibTrans1D1" presStyleIdx="1" presStyleCnt="4"/>
      <dgm:spPr/>
    </dgm:pt>
    <dgm:pt modelId="{16F9D185-CBBA-4CFA-B1D4-1C431AB26E49}" type="pres">
      <dgm:prSet presAssocID="{DB219AEA-057F-47B5-AFAF-53B005BE1680}" presName="connectorText" presStyleLbl="sibTrans1D1" presStyleIdx="1" presStyleCnt="4"/>
      <dgm:spPr/>
    </dgm:pt>
    <dgm:pt modelId="{CB229A71-EFAC-4328-AE6F-F0B44CAECE76}" type="pres">
      <dgm:prSet presAssocID="{C62E2EF0-8D20-4170-9FDD-48ECB763EAB5}" presName="node" presStyleLbl="node1" presStyleIdx="2" presStyleCnt="5">
        <dgm:presLayoutVars>
          <dgm:bulletEnabled val="1"/>
        </dgm:presLayoutVars>
      </dgm:prSet>
      <dgm:spPr/>
    </dgm:pt>
    <dgm:pt modelId="{093430D1-96EC-4123-BBEF-AF3AAAF1C99B}" type="pres">
      <dgm:prSet presAssocID="{C9D5C500-B4DB-4AA9-BE04-D176608CBB06}" presName="sibTrans" presStyleLbl="sibTrans1D1" presStyleIdx="2" presStyleCnt="4"/>
      <dgm:spPr/>
    </dgm:pt>
    <dgm:pt modelId="{28F65E3F-C20A-43A5-80BD-472E307937E7}" type="pres">
      <dgm:prSet presAssocID="{C9D5C500-B4DB-4AA9-BE04-D176608CBB06}" presName="connectorText" presStyleLbl="sibTrans1D1" presStyleIdx="2" presStyleCnt="4"/>
      <dgm:spPr/>
    </dgm:pt>
    <dgm:pt modelId="{F106E56A-888C-4ECF-972D-EEBD0125A271}" type="pres">
      <dgm:prSet presAssocID="{B76EE6D1-1A49-4160-AE59-A58D41C42A5D}" presName="node" presStyleLbl="node1" presStyleIdx="3" presStyleCnt="5" custScaleY="178658">
        <dgm:presLayoutVars>
          <dgm:bulletEnabled val="1"/>
        </dgm:presLayoutVars>
      </dgm:prSet>
      <dgm:spPr/>
    </dgm:pt>
    <dgm:pt modelId="{76F447AF-C416-4E04-A803-F56A6D62D089}" type="pres">
      <dgm:prSet presAssocID="{F37A9773-C922-4E7D-B236-7C08F9CC6442}" presName="sibTrans" presStyleLbl="sibTrans1D1" presStyleIdx="3" presStyleCnt="4"/>
      <dgm:spPr/>
    </dgm:pt>
    <dgm:pt modelId="{D5EDD6F5-1F8D-41E3-8067-D0CF8F32FA7A}" type="pres">
      <dgm:prSet presAssocID="{F37A9773-C922-4E7D-B236-7C08F9CC6442}" presName="connectorText" presStyleLbl="sibTrans1D1" presStyleIdx="3" presStyleCnt="4"/>
      <dgm:spPr/>
    </dgm:pt>
    <dgm:pt modelId="{F406E340-FF14-4701-9292-B42D403D09E3}" type="pres">
      <dgm:prSet presAssocID="{29718039-D24A-4567-9B96-43AC4CA0FE7F}" presName="node" presStyleLbl="node1" presStyleIdx="4" presStyleCnt="5">
        <dgm:presLayoutVars>
          <dgm:bulletEnabled val="1"/>
        </dgm:presLayoutVars>
      </dgm:prSet>
      <dgm:spPr/>
    </dgm:pt>
  </dgm:ptLst>
  <dgm:cxnLst>
    <dgm:cxn modelId="{BB88D302-2FED-4565-BECE-5A27EB2164AF}" type="presOf" srcId="{F37A9773-C922-4E7D-B236-7C08F9CC6442}" destId="{D5EDD6F5-1F8D-41E3-8067-D0CF8F32FA7A}" srcOrd="1" destOrd="0" presId="urn:microsoft.com/office/officeart/2016/7/layout/RepeatingBendingProcessNew"/>
    <dgm:cxn modelId="{B596F303-6026-4345-9938-F414E63745FF}" type="presOf" srcId="{B76EE6D1-1A49-4160-AE59-A58D41C42A5D}" destId="{F106E56A-888C-4ECF-972D-EEBD0125A271}" srcOrd="0" destOrd="0" presId="urn:microsoft.com/office/officeart/2016/7/layout/RepeatingBendingProcessNew"/>
    <dgm:cxn modelId="{24D21E11-CCB8-4394-829A-3090A2E57D55}" type="presOf" srcId="{C9D5C500-B4DB-4AA9-BE04-D176608CBB06}" destId="{093430D1-96EC-4123-BBEF-AF3AAAF1C99B}" srcOrd="0" destOrd="0" presId="urn:microsoft.com/office/officeart/2016/7/layout/RepeatingBendingProcessNew"/>
    <dgm:cxn modelId="{34D29821-EDD9-4B71-B4D6-ACEFCAE24BA2}" srcId="{DE6E485C-A1A2-456B-BD6F-D52C0F3A347A}" destId="{B76EE6D1-1A49-4160-AE59-A58D41C42A5D}" srcOrd="3" destOrd="0" parTransId="{3B11A646-8E31-4BA3-8C3D-CD5BBFA72C6C}" sibTransId="{F37A9773-C922-4E7D-B236-7C08F9CC6442}"/>
    <dgm:cxn modelId="{FD84DF5C-BCA2-4D94-98D2-FA7A7020F4E6}" srcId="{DE6E485C-A1A2-456B-BD6F-D52C0F3A347A}" destId="{29718039-D24A-4567-9B96-43AC4CA0FE7F}" srcOrd="4" destOrd="0" parTransId="{766143F8-FAC0-4649-9C48-C35E72BDCB03}" sibTransId="{EC876AF7-8F84-45CD-8B9A-1D38384A60AB}"/>
    <dgm:cxn modelId="{E7E4A574-3E01-435E-AD1B-5554B4BA6960}" srcId="{DE6E485C-A1A2-456B-BD6F-D52C0F3A347A}" destId="{FB8B051A-93DC-4AAB-8837-47CB668B8C89}" srcOrd="1" destOrd="0" parTransId="{85A50F7B-0BDC-4795-8E29-907C7FF68E6C}" sibTransId="{DB219AEA-057F-47B5-AFAF-53B005BE1680}"/>
    <dgm:cxn modelId="{61712775-F06E-426C-97A5-ECD765C42EA9}" type="presOf" srcId="{AEBA0A30-6DD8-4E30-A15E-E5C461079034}" destId="{BF7D6A23-D28F-4624-B804-0E7CC7E8BDFC}" srcOrd="0" destOrd="0" presId="urn:microsoft.com/office/officeart/2016/7/layout/RepeatingBendingProcessNew"/>
    <dgm:cxn modelId="{80FB1A77-3DF6-4FF8-8F21-8E097209C352}" type="presOf" srcId="{C9D5C500-B4DB-4AA9-BE04-D176608CBB06}" destId="{28F65E3F-C20A-43A5-80BD-472E307937E7}" srcOrd="1" destOrd="0" presId="urn:microsoft.com/office/officeart/2016/7/layout/RepeatingBendingProcessNew"/>
    <dgm:cxn modelId="{BC63437C-BC73-489B-83C4-04AD01802A8B}" type="presOf" srcId="{F37A9773-C922-4E7D-B236-7C08F9CC6442}" destId="{76F447AF-C416-4E04-A803-F56A6D62D089}" srcOrd="0" destOrd="0" presId="urn:microsoft.com/office/officeart/2016/7/layout/RepeatingBendingProcessNew"/>
    <dgm:cxn modelId="{4CE2EC99-8B59-46E0-8324-273D9001DABE}" type="presOf" srcId="{DB219AEA-057F-47B5-AFAF-53B005BE1680}" destId="{CF9ED6DE-9575-4325-913D-C509B40EF12D}" srcOrd="0" destOrd="0" presId="urn:microsoft.com/office/officeart/2016/7/layout/RepeatingBendingProcessNew"/>
    <dgm:cxn modelId="{A7DA14A0-A7CD-49A5-AF97-0C1AAC15D0E6}" type="presOf" srcId="{DE6E485C-A1A2-456B-BD6F-D52C0F3A347A}" destId="{C11CDE7B-7D3D-40BC-AE06-BD4BBAE7C14A}" srcOrd="0" destOrd="0" presId="urn:microsoft.com/office/officeart/2016/7/layout/RepeatingBendingProcessNew"/>
    <dgm:cxn modelId="{9B36C7A0-71BE-438B-9532-D65D3E27435E}" type="presOf" srcId="{29718039-D24A-4567-9B96-43AC4CA0FE7F}" destId="{F406E340-FF14-4701-9292-B42D403D09E3}" srcOrd="0" destOrd="0" presId="urn:microsoft.com/office/officeart/2016/7/layout/RepeatingBendingProcessNew"/>
    <dgm:cxn modelId="{2DA5F9AA-E06C-4843-BDBB-D4692EDAE8E5}" type="presOf" srcId="{AEBA0A30-6DD8-4E30-A15E-E5C461079034}" destId="{C804F1AF-8B18-40A4-B420-582E5A42C7AA}" srcOrd="1" destOrd="0" presId="urn:microsoft.com/office/officeart/2016/7/layout/RepeatingBendingProcessNew"/>
    <dgm:cxn modelId="{421D5AB3-6C59-43E6-9DED-B0CEB86991B1}" type="presOf" srcId="{77537A48-0F55-4235-9685-71ADBF2A35DE}" destId="{39AFFA15-89CC-4458-BEFD-F3473AC1ECAD}" srcOrd="0" destOrd="0" presId="urn:microsoft.com/office/officeart/2016/7/layout/RepeatingBendingProcessNew"/>
    <dgm:cxn modelId="{A764E8B3-01FA-4E05-A1D0-A06FEB4D5239}" type="presOf" srcId="{C62E2EF0-8D20-4170-9FDD-48ECB763EAB5}" destId="{CB229A71-EFAC-4328-AE6F-F0B44CAECE76}" srcOrd="0" destOrd="0" presId="urn:microsoft.com/office/officeart/2016/7/layout/RepeatingBendingProcessNew"/>
    <dgm:cxn modelId="{A168ABD3-855C-4ED6-97CF-47B6759C77BB}" type="presOf" srcId="{DB219AEA-057F-47B5-AFAF-53B005BE1680}" destId="{16F9D185-CBBA-4CFA-B1D4-1C431AB26E49}" srcOrd="1" destOrd="0" presId="urn:microsoft.com/office/officeart/2016/7/layout/RepeatingBendingProcessNew"/>
    <dgm:cxn modelId="{BD4E5EE5-5C0C-4A80-90FC-BD235A07B074}" srcId="{DE6E485C-A1A2-456B-BD6F-D52C0F3A347A}" destId="{77537A48-0F55-4235-9685-71ADBF2A35DE}" srcOrd="0" destOrd="0" parTransId="{03FEF771-9061-4147-8949-FD41282C9981}" sibTransId="{AEBA0A30-6DD8-4E30-A15E-E5C461079034}"/>
    <dgm:cxn modelId="{FFED89E8-F006-4318-A1E8-433E064C15CD}" type="presOf" srcId="{FB8B051A-93DC-4AAB-8837-47CB668B8C89}" destId="{AF30302F-E63C-47DB-A723-29C9F5A26A4F}" srcOrd="0" destOrd="0" presId="urn:microsoft.com/office/officeart/2016/7/layout/RepeatingBendingProcessNew"/>
    <dgm:cxn modelId="{D9CF80F9-0653-4F2A-89C1-887A90ECE237}" srcId="{DE6E485C-A1A2-456B-BD6F-D52C0F3A347A}" destId="{C62E2EF0-8D20-4170-9FDD-48ECB763EAB5}" srcOrd="2" destOrd="0" parTransId="{2443824C-EAE7-4D34-89C8-8D667466E22C}" sibTransId="{C9D5C500-B4DB-4AA9-BE04-D176608CBB06}"/>
    <dgm:cxn modelId="{7E3E30CF-515F-426B-9CE0-19E120156479}" type="presParOf" srcId="{C11CDE7B-7D3D-40BC-AE06-BD4BBAE7C14A}" destId="{39AFFA15-89CC-4458-BEFD-F3473AC1ECAD}" srcOrd="0" destOrd="0" presId="urn:microsoft.com/office/officeart/2016/7/layout/RepeatingBendingProcessNew"/>
    <dgm:cxn modelId="{9941EE23-644E-4AD6-9049-B9E5DF417A11}" type="presParOf" srcId="{C11CDE7B-7D3D-40BC-AE06-BD4BBAE7C14A}" destId="{BF7D6A23-D28F-4624-B804-0E7CC7E8BDFC}" srcOrd="1" destOrd="0" presId="urn:microsoft.com/office/officeart/2016/7/layout/RepeatingBendingProcessNew"/>
    <dgm:cxn modelId="{8E0D05AD-7B27-4C1D-B8A1-9252A6521AA5}" type="presParOf" srcId="{BF7D6A23-D28F-4624-B804-0E7CC7E8BDFC}" destId="{C804F1AF-8B18-40A4-B420-582E5A42C7AA}" srcOrd="0" destOrd="0" presId="urn:microsoft.com/office/officeart/2016/7/layout/RepeatingBendingProcessNew"/>
    <dgm:cxn modelId="{E8259479-EBAA-4951-88E4-744F8D8F6696}" type="presParOf" srcId="{C11CDE7B-7D3D-40BC-AE06-BD4BBAE7C14A}" destId="{AF30302F-E63C-47DB-A723-29C9F5A26A4F}" srcOrd="2" destOrd="0" presId="urn:microsoft.com/office/officeart/2016/7/layout/RepeatingBendingProcessNew"/>
    <dgm:cxn modelId="{28694CD5-40F3-47DB-83F5-8CCEEC68BDD5}" type="presParOf" srcId="{C11CDE7B-7D3D-40BC-AE06-BD4BBAE7C14A}" destId="{CF9ED6DE-9575-4325-913D-C509B40EF12D}" srcOrd="3" destOrd="0" presId="urn:microsoft.com/office/officeart/2016/7/layout/RepeatingBendingProcessNew"/>
    <dgm:cxn modelId="{71F4BFD0-7A28-458E-8FFC-8B34E3AE7078}" type="presParOf" srcId="{CF9ED6DE-9575-4325-913D-C509B40EF12D}" destId="{16F9D185-CBBA-4CFA-B1D4-1C431AB26E49}" srcOrd="0" destOrd="0" presId="urn:microsoft.com/office/officeart/2016/7/layout/RepeatingBendingProcessNew"/>
    <dgm:cxn modelId="{71E20EB0-54BB-494B-B350-9569BEA9A893}" type="presParOf" srcId="{C11CDE7B-7D3D-40BC-AE06-BD4BBAE7C14A}" destId="{CB229A71-EFAC-4328-AE6F-F0B44CAECE76}" srcOrd="4" destOrd="0" presId="urn:microsoft.com/office/officeart/2016/7/layout/RepeatingBendingProcessNew"/>
    <dgm:cxn modelId="{B43DCA56-BBE4-491C-B050-8DE25E8EDDC5}" type="presParOf" srcId="{C11CDE7B-7D3D-40BC-AE06-BD4BBAE7C14A}" destId="{093430D1-96EC-4123-BBEF-AF3AAAF1C99B}" srcOrd="5" destOrd="0" presId="urn:microsoft.com/office/officeart/2016/7/layout/RepeatingBendingProcessNew"/>
    <dgm:cxn modelId="{D60B023A-869C-460B-B7DF-395136C92E50}" type="presParOf" srcId="{093430D1-96EC-4123-BBEF-AF3AAAF1C99B}" destId="{28F65E3F-C20A-43A5-80BD-472E307937E7}" srcOrd="0" destOrd="0" presId="urn:microsoft.com/office/officeart/2016/7/layout/RepeatingBendingProcessNew"/>
    <dgm:cxn modelId="{3D3AD75A-96EA-4BA1-8309-927FA05EFC0A}" type="presParOf" srcId="{C11CDE7B-7D3D-40BC-AE06-BD4BBAE7C14A}" destId="{F106E56A-888C-4ECF-972D-EEBD0125A271}" srcOrd="6" destOrd="0" presId="urn:microsoft.com/office/officeart/2016/7/layout/RepeatingBendingProcessNew"/>
    <dgm:cxn modelId="{5DC0DA4F-4687-4924-8B06-0700B4D506E3}" type="presParOf" srcId="{C11CDE7B-7D3D-40BC-AE06-BD4BBAE7C14A}" destId="{76F447AF-C416-4E04-A803-F56A6D62D089}" srcOrd="7" destOrd="0" presId="urn:microsoft.com/office/officeart/2016/7/layout/RepeatingBendingProcessNew"/>
    <dgm:cxn modelId="{63F5A445-1829-4C15-8C0A-7C7E0629D615}" type="presParOf" srcId="{76F447AF-C416-4E04-A803-F56A6D62D089}" destId="{D5EDD6F5-1F8D-41E3-8067-D0CF8F32FA7A}" srcOrd="0" destOrd="0" presId="urn:microsoft.com/office/officeart/2016/7/layout/RepeatingBendingProcessNew"/>
    <dgm:cxn modelId="{DE709803-6FAF-4CA9-8B78-EE95847092AB}" type="presParOf" srcId="{C11CDE7B-7D3D-40BC-AE06-BD4BBAE7C14A}" destId="{F406E340-FF14-4701-9292-B42D403D09E3}" srcOrd="8"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EDA4E3-D622-4ABF-B0A9-32C0D561647B}">
      <dsp:nvSpPr>
        <dsp:cNvPr id="0" name=""/>
        <dsp:cNvSpPr/>
      </dsp:nvSpPr>
      <dsp:spPr>
        <a:xfrm>
          <a:off x="0" y="531"/>
          <a:ext cx="105156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2E93DA-0A08-4A97-9304-FDFE218E53B6}">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FD48C16-D093-423C-ADF8-63D7A31BC2DB}">
      <dsp:nvSpPr>
        <dsp:cNvPr id="0" name=""/>
        <dsp:cNvSpPr/>
      </dsp:nvSpPr>
      <dsp:spPr>
        <a:xfrm>
          <a:off x="1437631" y="531"/>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755650">
            <a:lnSpc>
              <a:spcPct val="90000"/>
            </a:lnSpc>
            <a:spcBef>
              <a:spcPct val="0"/>
            </a:spcBef>
            <a:spcAft>
              <a:spcPct val="35000"/>
            </a:spcAft>
            <a:buNone/>
          </a:pPr>
          <a:r>
            <a:rPr lang="en-GB" sz="1700" kern="1200" dirty="0"/>
            <a:t>Social value is the</a:t>
          </a:r>
          <a:r>
            <a:rPr lang="en-GB" sz="1700" b="1" kern="1200" dirty="0"/>
            <a:t> quantification of the relative importance that people place on the changes they experience in their lives</a:t>
          </a:r>
          <a:r>
            <a:rPr lang="en-GB" sz="1700" kern="1200" dirty="0"/>
            <a:t>…</a:t>
          </a:r>
          <a:endParaRPr lang="en-US" sz="1700" kern="1200" dirty="0"/>
        </a:p>
      </dsp:txBody>
      <dsp:txXfrm>
        <a:off x="1437631" y="531"/>
        <a:ext cx="9077968" cy="1244702"/>
      </dsp:txXfrm>
    </dsp:sp>
    <dsp:sp modelId="{7851C153-3417-4D69-AC9F-30CB9BCC0709}">
      <dsp:nvSpPr>
        <dsp:cNvPr id="0" name=""/>
        <dsp:cNvSpPr/>
      </dsp:nvSpPr>
      <dsp:spPr>
        <a:xfrm>
          <a:off x="0" y="1556410"/>
          <a:ext cx="10515600"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DC737C-521D-40F2-915E-538D660DEEE0}">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F4BDA42-8CDB-45F7-BBA6-4F1AC94B5566}">
      <dsp:nvSpPr>
        <dsp:cNvPr id="0" name=""/>
        <dsp:cNvSpPr/>
      </dsp:nvSpPr>
      <dsp:spPr>
        <a:xfrm>
          <a:off x="1437631" y="1556410"/>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755650">
            <a:lnSpc>
              <a:spcPct val="90000"/>
            </a:lnSpc>
            <a:spcBef>
              <a:spcPct val="0"/>
            </a:spcBef>
            <a:spcAft>
              <a:spcPct val="35000"/>
            </a:spcAft>
            <a:buNone/>
          </a:pPr>
          <a:r>
            <a:rPr lang="en-GB" sz="1700" kern="1200" dirty="0"/>
            <a:t>Examples of social value might be the value we experience from increasing our confidence, from living next to a community park, accessing a community hub, or availing of a service over a prolonged period. These things are important to us but are not commonly expressed or measured in the same way that financial value is.</a:t>
          </a:r>
          <a:endParaRPr lang="en-US" sz="1700" kern="1200" dirty="0"/>
        </a:p>
      </dsp:txBody>
      <dsp:txXfrm>
        <a:off x="1437631" y="1556410"/>
        <a:ext cx="9077968" cy="1244702"/>
      </dsp:txXfrm>
    </dsp:sp>
    <dsp:sp modelId="{D2166E1F-A15B-4EAC-ACF2-C88907E35CC9}">
      <dsp:nvSpPr>
        <dsp:cNvPr id="0" name=""/>
        <dsp:cNvSpPr/>
      </dsp:nvSpPr>
      <dsp:spPr>
        <a:xfrm>
          <a:off x="0" y="3112289"/>
          <a:ext cx="105156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2EBE18-2B41-444F-B804-7A3CFA340EED}">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2D1D8D9-967C-4D2C-8E90-991C245A9918}">
      <dsp:nvSpPr>
        <dsp:cNvPr id="0" name=""/>
        <dsp:cNvSpPr/>
      </dsp:nvSpPr>
      <dsp:spPr>
        <a:xfrm>
          <a:off x="1437631" y="3112289"/>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755650">
            <a:lnSpc>
              <a:spcPct val="90000"/>
            </a:lnSpc>
            <a:spcBef>
              <a:spcPct val="0"/>
            </a:spcBef>
            <a:spcAft>
              <a:spcPct val="35000"/>
            </a:spcAft>
            <a:buNone/>
          </a:pPr>
          <a:r>
            <a:rPr lang="en-US" sz="1700" i="1" kern="1200"/>
            <a:t>In short, social value measurement goes beyond financial or economic value and tries to capture social impact in the round.</a:t>
          </a:r>
          <a:endParaRPr lang="en-US" sz="1700" kern="1200"/>
        </a:p>
      </dsp:txBody>
      <dsp:txXfrm>
        <a:off x="1437631" y="3112289"/>
        <a:ext cx="9077968" cy="12447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7D6A23-D28F-4624-B804-0E7CC7E8BDFC}">
      <dsp:nvSpPr>
        <dsp:cNvPr id="0" name=""/>
        <dsp:cNvSpPr/>
      </dsp:nvSpPr>
      <dsp:spPr>
        <a:xfrm>
          <a:off x="3982150" y="822347"/>
          <a:ext cx="634840" cy="91440"/>
        </a:xfrm>
        <a:custGeom>
          <a:avLst/>
          <a:gdLst/>
          <a:ahLst/>
          <a:cxnLst/>
          <a:rect l="0" t="0" r="0" b="0"/>
          <a:pathLst>
            <a:path>
              <a:moveTo>
                <a:pt x="0" y="45720"/>
              </a:moveTo>
              <a:lnTo>
                <a:pt x="634840"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82934" y="864740"/>
        <a:ext cx="33272" cy="6654"/>
      </dsp:txXfrm>
    </dsp:sp>
    <dsp:sp modelId="{39AFFA15-89CC-4458-BEFD-F3473AC1ECAD}">
      <dsp:nvSpPr>
        <dsp:cNvPr id="0" name=""/>
        <dsp:cNvSpPr/>
      </dsp:nvSpPr>
      <dsp:spPr>
        <a:xfrm>
          <a:off x="1090731" y="102"/>
          <a:ext cx="2893218" cy="173593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770" tIns="148813" rIns="141770" bIns="148813" numCol="1" spcCol="1270" anchor="ctr" anchorCtr="0">
          <a:noAutofit/>
        </a:bodyPr>
        <a:lstStyle/>
        <a:p>
          <a:pPr marL="0" lvl="0" indent="0" algn="ctr" defTabSz="577850">
            <a:lnSpc>
              <a:spcPct val="90000"/>
            </a:lnSpc>
            <a:spcBef>
              <a:spcPct val="0"/>
            </a:spcBef>
            <a:spcAft>
              <a:spcPct val="35000"/>
            </a:spcAft>
            <a:buNone/>
          </a:pPr>
          <a:r>
            <a:rPr lang="en-GB" sz="1300" b="1" kern="1200" dirty="0"/>
            <a:t>Knowing what works within your project/org and understanding why </a:t>
          </a:r>
          <a:r>
            <a:rPr lang="en-GB" sz="1300" kern="1200" dirty="0"/>
            <a:t>– what positive or negative change is happening in people’s lives as a result of work? </a:t>
          </a:r>
          <a:endParaRPr lang="en-US" sz="1300" kern="1200" dirty="0"/>
        </a:p>
      </dsp:txBody>
      <dsp:txXfrm>
        <a:off x="1090731" y="102"/>
        <a:ext cx="2893218" cy="1735931"/>
      </dsp:txXfrm>
    </dsp:sp>
    <dsp:sp modelId="{CF9ED6DE-9575-4325-913D-C509B40EF12D}">
      <dsp:nvSpPr>
        <dsp:cNvPr id="0" name=""/>
        <dsp:cNvSpPr/>
      </dsp:nvSpPr>
      <dsp:spPr>
        <a:xfrm>
          <a:off x="7540809" y="822347"/>
          <a:ext cx="634840" cy="91440"/>
        </a:xfrm>
        <a:custGeom>
          <a:avLst/>
          <a:gdLst/>
          <a:ahLst/>
          <a:cxnLst/>
          <a:rect l="0" t="0" r="0" b="0"/>
          <a:pathLst>
            <a:path>
              <a:moveTo>
                <a:pt x="0" y="45720"/>
              </a:moveTo>
              <a:lnTo>
                <a:pt x="634840" y="45720"/>
              </a:lnTo>
            </a:path>
          </a:pathLst>
        </a:custGeom>
        <a:noFill/>
        <a:ln w="6350" cap="flat" cmpd="sng" algn="ctr">
          <a:solidFill>
            <a:schemeClr val="accent5">
              <a:hueOff val="-2252848"/>
              <a:satOff val="-5806"/>
              <a:lumOff val="-392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841593" y="864740"/>
        <a:ext cx="33272" cy="6654"/>
      </dsp:txXfrm>
    </dsp:sp>
    <dsp:sp modelId="{AF30302F-E63C-47DB-A723-29C9F5A26A4F}">
      <dsp:nvSpPr>
        <dsp:cNvPr id="0" name=""/>
        <dsp:cNvSpPr/>
      </dsp:nvSpPr>
      <dsp:spPr>
        <a:xfrm>
          <a:off x="4649390" y="102"/>
          <a:ext cx="2893218" cy="1735931"/>
        </a:xfrm>
        <a:prstGeom prst="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770" tIns="148813" rIns="141770" bIns="148813" numCol="1" spcCol="1270" anchor="ctr" anchorCtr="0">
          <a:noAutofit/>
        </a:bodyPr>
        <a:lstStyle/>
        <a:p>
          <a:pPr marL="0" lvl="0" indent="0" algn="ctr" defTabSz="577850">
            <a:lnSpc>
              <a:spcPct val="90000"/>
            </a:lnSpc>
            <a:spcBef>
              <a:spcPct val="0"/>
            </a:spcBef>
            <a:spcAft>
              <a:spcPct val="35000"/>
            </a:spcAft>
            <a:buNone/>
          </a:pPr>
          <a:r>
            <a:rPr lang="en-GB" sz="1300" b="1" kern="1200" dirty="0"/>
            <a:t>Developing a ‘moving picture’ of the distance travelled by your beneficiaries/stakeholders </a:t>
          </a:r>
          <a:r>
            <a:rPr lang="en-GB" sz="1300" kern="1200" dirty="0"/>
            <a:t>– knowing what outcomes are being achieved over a sustained period of time rather than just counting outputs and meeting targets. </a:t>
          </a:r>
          <a:endParaRPr lang="en-US" sz="1300" kern="1200" dirty="0"/>
        </a:p>
      </dsp:txBody>
      <dsp:txXfrm>
        <a:off x="4649390" y="102"/>
        <a:ext cx="2893218" cy="1735931"/>
      </dsp:txXfrm>
    </dsp:sp>
    <dsp:sp modelId="{093430D1-96EC-4123-BBEF-AF3AAAF1C99B}">
      <dsp:nvSpPr>
        <dsp:cNvPr id="0" name=""/>
        <dsp:cNvSpPr/>
      </dsp:nvSpPr>
      <dsp:spPr>
        <a:xfrm>
          <a:off x="2537340" y="1734233"/>
          <a:ext cx="7117318" cy="634840"/>
        </a:xfrm>
        <a:custGeom>
          <a:avLst/>
          <a:gdLst/>
          <a:ahLst/>
          <a:cxnLst/>
          <a:rect l="0" t="0" r="0" b="0"/>
          <a:pathLst>
            <a:path>
              <a:moveTo>
                <a:pt x="7117318" y="0"/>
              </a:moveTo>
              <a:lnTo>
                <a:pt x="7117318" y="334520"/>
              </a:lnTo>
              <a:lnTo>
                <a:pt x="0" y="334520"/>
              </a:lnTo>
              <a:lnTo>
                <a:pt x="0" y="634840"/>
              </a:lnTo>
            </a:path>
          </a:pathLst>
        </a:custGeom>
        <a:noFill/>
        <a:ln w="6350" cap="flat" cmpd="sng" algn="ctr">
          <a:solidFill>
            <a:schemeClr val="accent5">
              <a:hueOff val="-4505695"/>
              <a:satOff val="-11613"/>
              <a:lumOff val="-784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17291" y="2048326"/>
        <a:ext cx="357417" cy="6654"/>
      </dsp:txXfrm>
    </dsp:sp>
    <dsp:sp modelId="{CB229A71-EFAC-4328-AE6F-F0B44CAECE76}">
      <dsp:nvSpPr>
        <dsp:cNvPr id="0" name=""/>
        <dsp:cNvSpPr/>
      </dsp:nvSpPr>
      <dsp:spPr>
        <a:xfrm>
          <a:off x="8208049" y="102"/>
          <a:ext cx="2893218" cy="1735931"/>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770" tIns="148813" rIns="141770" bIns="148813" numCol="1" spcCol="1270" anchor="ctr" anchorCtr="0">
          <a:noAutofit/>
        </a:bodyPr>
        <a:lstStyle/>
        <a:p>
          <a:pPr marL="0" lvl="0" indent="0" algn="ctr" defTabSz="577850">
            <a:lnSpc>
              <a:spcPct val="90000"/>
            </a:lnSpc>
            <a:spcBef>
              <a:spcPct val="0"/>
            </a:spcBef>
            <a:spcAft>
              <a:spcPct val="35000"/>
            </a:spcAft>
            <a:buNone/>
          </a:pPr>
          <a:r>
            <a:rPr lang="en-GB" sz="1300" b="1" kern="1200" dirty="0"/>
            <a:t>Providing a more rounded view of the work you do </a:t>
          </a:r>
          <a:r>
            <a:rPr lang="en-GB" sz="1300" kern="1200" dirty="0"/>
            <a:t>– it doesn’t remove having to make difficult decisions but it can help us balance economic, social and environmental trade-offs. </a:t>
          </a:r>
          <a:endParaRPr lang="en-US" sz="1300" kern="1200" dirty="0"/>
        </a:p>
      </dsp:txBody>
      <dsp:txXfrm>
        <a:off x="8208049" y="102"/>
        <a:ext cx="2893218" cy="1735931"/>
      </dsp:txXfrm>
    </dsp:sp>
    <dsp:sp modelId="{76F447AF-C416-4E04-A803-F56A6D62D089}">
      <dsp:nvSpPr>
        <dsp:cNvPr id="0" name=""/>
        <dsp:cNvSpPr/>
      </dsp:nvSpPr>
      <dsp:spPr>
        <a:xfrm>
          <a:off x="3982150" y="3906443"/>
          <a:ext cx="634840" cy="91440"/>
        </a:xfrm>
        <a:custGeom>
          <a:avLst/>
          <a:gdLst/>
          <a:ahLst/>
          <a:cxnLst/>
          <a:rect l="0" t="0" r="0" b="0"/>
          <a:pathLst>
            <a:path>
              <a:moveTo>
                <a:pt x="0" y="45720"/>
              </a:moveTo>
              <a:lnTo>
                <a:pt x="634840" y="45720"/>
              </a:lnTo>
            </a:path>
          </a:pathLst>
        </a:custGeom>
        <a:noFill/>
        <a:ln w="6350" cap="flat" cmpd="sng" algn="ctr">
          <a:solidFill>
            <a:schemeClr val="accent5">
              <a:hueOff val="-6758543"/>
              <a:satOff val="-17419"/>
              <a:lumOff val="-1176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82934" y="3948836"/>
        <a:ext cx="33272" cy="6654"/>
      </dsp:txXfrm>
    </dsp:sp>
    <dsp:sp modelId="{F106E56A-888C-4ECF-972D-EEBD0125A271}">
      <dsp:nvSpPr>
        <dsp:cNvPr id="0" name=""/>
        <dsp:cNvSpPr/>
      </dsp:nvSpPr>
      <dsp:spPr>
        <a:xfrm>
          <a:off x="1090731" y="2401473"/>
          <a:ext cx="2893218" cy="3101380"/>
        </a:xfrm>
        <a:prstGeom prst="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770" tIns="148813" rIns="141770" bIns="148813" numCol="1" spcCol="1270" anchor="ctr" anchorCtr="0">
          <a:noAutofit/>
        </a:bodyPr>
        <a:lstStyle/>
        <a:p>
          <a:pPr marL="0" lvl="0" indent="0" algn="ctr" defTabSz="577850">
            <a:lnSpc>
              <a:spcPct val="90000"/>
            </a:lnSpc>
            <a:spcBef>
              <a:spcPct val="0"/>
            </a:spcBef>
            <a:spcAft>
              <a:spcPct val="35000"/>
            </a:spcAft>
            <a:buNone/>
          </a:pPr>
          <a:r>
            <a:rPr lang="en-US" sz="1300" b="1" i="1" kern="1200" dirty="0"/>
            <a:t>Your beneficiaries see their lives improving as a result of your support. </a:t>
          </a:r>
        </a:p>
        <a:p>
          <a:pPr marL="0" lvl="0" indent="0" algn="ctr" defTabSz="577850">
            <a:lnSpc>
              <a:spcPct val="90000"/>
            </a:lnSpc>
            <a:spcBef>
              <a:spcPct val="0"/>
            </a:spcBef>
            <a:spcAft>
              <a:spcPct val="35000"/>
            </a:spcAft>
            <a:buNone/>
          </a:pPr>
          <a:endParaRPr lang="en-GB" sz="1300" b="1" i="1" kern="1200" dirty="0"/>
        </a:p>
        <a:p>
          <a:pPr marL="0" lvl="0" indent="0" algn="ctr" defTabSz="577850">
            <a:lnSpc>
              <a:spcPct val="90000"/>
            </a:lnSpc>
            <a:spcBef>
              <a:spcPct val="0"/>
            </a:spcBef>
            <a:spcAft>
              <a:spcPct val="35000"/>
            </a:spcAft>
            <a:buNone/>
          </a:pPr>
          <a:r>
            <a:rPr lang="en-US" sz="1300" b="1" i="1" kern="1200" dirty="0"/>
            <a:t>Staff, volunteers and trustees can see how well you are doing as an organization</a:t>
          </a:r>
        </a:p>
        <a:p>
          <a:pPr marL="0" lvl="0" indent="0" algn="ctr" defTabSz="577850">
            <a:lnSpc>
              <a:spcPct val="90000"/>
            </a:lnSpc>
            <a:spcBef>
              <a:spcPct val="0"/>
            </a:spcBef>
            <a:spcAft>
              <a:spcPct val="35000"/>
            </a:spcAft>
            <a:buNone/>
          </a:pPr>
          <a:r>
            <a:rPr lang="en-US" sz="1300" b="1" i="1" kern="1200" dirty="0"/>
            <a:t>Funders/stakeholders can see you are achieving what you said you would and continue to back your organisation.</a:t>
          </a:r>
          <a:endParaRPr lang="en-GB" sz="1300" b="1" i="1" kern="1200" dirty="0"/>
        </a:p>
        <a:p>
          <a:pPr marL="0" lvl="0" indent="0" algn="ctr" defTabSz="577850">
            <a:lnSpc>
              <a:spcPct val="90000"/>
            </a:lnSpc>
            <a:spcBef>
              <a:spcPct val="0"/>
            </a:spcBef>
            <a:spcAft>
              <a:spcPct val="35000"/>
            </a:spcAft>
            <a:buNone/>
          </a:pPr>
          <a:endParaRPr lang="en-US" sz="1300" b="1" i="1" kern="1200" dirty="0"/>
        </a:p>
        <a:p>
          <a:pPr marL="0" lvl="0" indent="0" algn="ctr" defTabSz="577850">
            <a:lnSpc>
              <a:spcPct val="90000"/>
            </a:lnSpc>
            <a:spcBef>
              <a:spcPct val="0"/>
            </a:spcBef>
            <a:spcAft>
              <a:spcPct val="35000"/>
            </a:spcAft>
            <a:buNone/>
          </a:pPr>
          <a:endParaRPr lang="en-US" sz="1300" kern="1200" dirty="0"/>
        </a:p>
      </dsp:txBody>
      <dsp:txXfrm>
        <a:off x="1090731" y="2401473"/>
        <a:ext cx="2893218" cy="3101380"/>
      </dsp:txXfrm>
    </dsp:sp>
    <dsp:sp modelId="{F406E340-FF14-4701-9292-B42D403D09E3}">
      <dsp:nvSpPr>
        <dsp:cNvPr id="0" name=""/>
        <dsp:cNvSpPr/>
      </dsp:nvSpPr>
      <dsp:spPr>
        <a:xfrm>
          <a:off x="4649390" y="3084198"/>
          <a:ext cx="2893218" cy="1735931"/>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770" tIns="148813" rIns="141770" bIns="148813" numCol="1" spcCol="1270" anchor="ctr" anchorCtr="0">
          <a:noAutofit/>
        </a:bodyPr>
        <a:lstStyle/>
        <a:p>
          <a:pPr marL="0" lvl="0" indent="0" algn="ctr" defTabSz="577850">
            <a:lnSpc>
              <a:spcPct val="90000"/>
            </a:lnSpc>
            <a:spcBef>
              <a:spcPct val="0"/>
            </a:spcBef>
            <a:spcAft>
              <a:spcPct val="35000"/>
            </a:spcAft>
            <a:buNone/>
          </a:pPr>
          <a:r>
            <a:rPr lang="en-GB" sz="1300" b="1" i="1" kern="1200" dirty="0"/>
            <a:t>Ensuring money is directed at projects/programmes that most benefit society and improve people’s lives. </a:t>
          </a:r>
        </a:p>
        <a:p>
          <a:pPr marL="0" lvl="0" indent="0" algn="ctr" defTabSz="577850">
            <a:lnSpc>
              <a:spcPct val="90000"/>
            </a:lnSpc>
            <a:spcBef>
              <a:spcPct val="0"/>
            </a:spcBef>
            <a:spcAft>
              <a:spcPct val="35000"/>
            </a:spcAft>
            <a:buNone/>
          </a:pPr>
          <a:r>
            <a:rPr lang="en-GB" sz="1300" b="1" i="1" kern="1200" dirty="0"/>
            <a:t>To avoid “impact washing”-</a:t>
          </a:r>
          <a:r>
            <a:rPr lang="en-US" sz="1300" b="1" i="1" kern="1200" dirty="0"/>
            <a:t>by overstating what we are achieving.</a:t>
          </a:r>
          <a:endParaRPr lang="en-GB" sz="1300" b="1" i="1" kern="1200" dirty="0"/>
        </a:p>
        <a:p>
          <a:pPr marL="0" lvl="0" indent="0" algn="ctr" defTabSz="577850">
            <a:lnSpc>
              <a:spcPct val="90000"/>
            </a:lnSpc>
            <a:spcBef>
              <a:spcPct val="0"/>
            </a:spcBef>
            <a:spcAft>
              <a:spcPct val="35000"/>
            </a:spcAft>
            <a:buNone/>
          </a:pPr>
          <a:endParaRPr lang="en-US" sz="1300" kern="1200" dirty="0"/>
        </a:p>
      </dsp:txBody>
      <dsp:txXfrm>
        <a:off x="4649390" y="3084198"/>
        <a:ext cx="2893218" cy="173593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24153D-3429-43C3-9C39-4EC17BF0C0A3}" type="datetimeFigureOut">
              <a:rPr lang="en-GB" smtClean="0"/>
              <a:t>13/10/2023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58C184-9FB7-4623-8439-336F8136C20F}" type="slidenum">
              <a:rPr lang="en-GB" smtClean="0"/>
              <a:t>‹#›</a:t>
            </a:fld>
            <a:endParaRPr lang="en-GB"/>
          </a:p>
        </p:txBody>
      </p:sp>
    </p:spTree>
    <p:extLst>
      <p:ext uri="{BB962C8B-B14F-4D97-AF65-F5344CB8AC3E}">
        <p14:creationId xmlns:p14="http://schemas.microsoft.com/office/powerpoint/2010/main" val="3301140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337953F-8DE6-45E0-89E0-A3ACDE0C1A9E}" type="slidenum">
              <a:rPr lang="en-GB" smtClean="0"/>
              <a:t>5</a:t>
            </a:fld>
            <a:endParaRPr lang="en-GB"/>
          </a:p>
        </p:txBody>
      </p:sp>
    </p:spTree>
    <p:extLst>
      <p:ext uri="{BB962C8B-B14F-4D97-AF65-F5344CB8AC3E}">
        <p14:creationId xmlns:p14="http://schemas.microsoft.com/office/powerpoint/2010/main" val="4699036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principles were first created and published with the publication of The Guide to SROI. Producing an SROI analysis requires the application of all the Principles of Social Value. Specifically, when applying Principle 3, the valuations of inputs, and impacts are represented in monetary terms in order to generate an SROI ratio. The Principles were updated in 2014, when Principle 3 “Value what matters” was adjusted to allow for non-monetary valuations, and in 2021, when Principle 8 “Be responsive” was added. </a:t>
            </a:r>
            <a:endParaRPr lang="en-GB" dirty="0"/>
          </a:p>
        </p:txBody>
      </p:sp>
      <p:sp>
        <p:nvSpPr>
          <p:cNvPr id="4" name="Slide Number Placeholder 3"/>
          <p:cNvSpPr>
            <a:spLocks noGrp="1"/>
          </p:cNvSpPr>
          <p:nvPr>
            <p:ph type="sldNum" sz="quarter" idx="5"/>
          </p:nvPr>
        </p:nvSpPr>
        <p:spPr/>
        <p:txBody>
          <a:bodyPr/>
          <a:lstStyle/>
          <a:p>
            <a:fld id="{0458C184-9FB7-4623-8439-336F8136C20F}" type="slidenum">
              <a:rPr lang="en-GB" smtClean="0"/>
              <a:t>14</a:t>
            </a:fld>
            <a:endParaRPr lang="en-GB"/>
          </a:p>
        </p:txBody>
      </p:sp>
    </p:spTree>
    <p:extLst>
      <p:ext uri="{BB962C8B-B14F-4D97-AF65-F5344CB8AC3E}">
        <p14:creationId xmlns:p14="http://schemas.microsoft.com/office/powerpoint/2010/main" val="3640226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1</a:t>
            </a:r>
            <a:r>
              <a:rPr lang="en-GB" baseline="30000" dirty="0"/>
              <a:t>st</a:t>
            </a:r>
            <a:r>
              <a:rPr lang="en-GB" dirty="0"/>
              <a:t> 2 points are interlinked</a:t>
            </a:r>
          </a:p>
        </p:txBody>
      </p:sp>
      <p:sp>
        <p:nvSpPr>
          <p:cNvPr id="4" name="Slide Number Placeholder 3"/>
          <p:cNvSpPr>
            <a:spLocks noGrp="1"/>
          </p:cNvSpPr>
          <p:nvPr>
            <p:ph type="sldNum" sz="quarter" idx="5"/>
          </p:nvPr>
        </p:nvSpPr>
        <p:spPr/>
        <p:txBody>
          <a:bodyPr/>
          <a:lstStyle/>
          <a:p>
            <a:fld id="{0458C184-9FB7-4623-8439-336F8136C20F}" type="slidenum">
              <a:rPr lang="en-GB" smtClean="0"/>
              <a:t>16</a:t>
            </a:fld>
            <a:endParaRPr lang="en-GB"/>
          </a:p>
        </p:txBody>
      </p:sp>
    </p:spTree>
    <p:extLst>
      <p:ext uri="{BB962C8B-B14F-4D97-AF65-F5344CB8AC3E}">
        <p14:creationId xmlns:p14="http://schemas.microsoft.com/office/powerpoint/2010/main" val="4136759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Just to come back to some key principles. Before you begin t</a:t>
            </a:r>
            <a:r>
              <a:rPr lang="en-GB" dirty="0">
                <a:ln>
                  <a:solidFill>
                    <a:srgbClr val="339966"/>
                  </a:solidFill>
                </a:ln>
              </a:rPr>
              <a:t>o help you in this process we will provide you with a </a:t>
            </a:r>
            <a:r>
              <a:rPr lang="en-GB" dirty="0"/>
              <a:t>simple planning sheet to help map out your project and identify the closest financial proxies that match your activities.</a:t>
            </a:r>
          </a:p>
          <a:p>
            <a:endParaRPr lang="en-GB" dirty="0"/>
          </a:p>
          <a:p>
            <a:r>
              <a:rPr lang="en-GB" dirty="0"/>
              <a:t>You need to confirm what you want to measure and over what time period. Thinking about what data and information you already collect is really important .That’s really helpful when using the engine but it’s also really helpful when thinking about things like unit costs, you’d be surprised how many people don’t know how much it cost’s to deliver their particular project.</a:t>
            </a:r>
          </a:p>
          <a:p>
            <a:endParaRPr lang="en-GB" dirty="0"/>
          </a:p>
          <a:p>
            <a:r>
              <a:rPr lang="en-GB" dirty="0"/>
              <a:t>And this point at the bottom, understanding other factors that have contributed to the outcomes is key to ensuring you don’t overclaim and indeed only claim the value your activities are responsible for. This ensures a credible Social Value Impact report, one that you can really stand behind, and we’ll come on and talk about what we call deflators how you actually need to think when you’re doing social value about leakage, deadweight, attribution, drop off and displacement to make sure that you’re truly recording the value of the impact not just inadvertently bigging it up.</a:t>
            </a:r>
          </a:p>
          <a:p>
            <a:endParaRPr lang="en-GB" dirty="0"/>
          </a:p>
          <a:p>
            <a:endParaRPr lang="en-GB" dirty="0"/>
          </a:p>
        </p:txBody>
      </p:sp>
      <p:sp>
        <p:nvSpPr>
          <p:cNvPr id="4" name="Slide Number Placeholder 3"/>
          <p:cNvSpPr>
            <a:spLocks noGrp="1"/>
          </p:cNvSpPr>
          <p:nvPr>
            <p:ph type="sldNum" sz="quarter" idx="5"/>
          </p:nvPr>
        </p:nvSpPr>
        <p:spPr/>
        <p:txBody>
          <a:bodyPr/>
          <a:lstStyle/>
          <a:p>
            <a:fld id="{ABA0099A-60DA-474D-B41A-DDCD8B362860}" type="slidenum">
              <a:rPr lang="en-GB" smtClean="0"/>
              <a:t>17</a:t>
            </a:fld>
            <a:endParaRPr lang="en-GB" dirty="0"/>
          </a:p>
        </p:txBody>
      </p:sp>
    </p:spTree>
    <p:extLst>
      <p:ext uri="{BB962C8B-B14F-4D97-AF65-F5344CB8AC3E}">
        <p14:creationId xmlns:p14="http://schemas.microsoft.com/office/powerpoint/2010/main" val="4054195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Just to give you a little bit of history - The social value engine was </a:t>
            </a:r>
            <a:r>
              <a:rPr lang="en-GB" i="0" dirty="0"/>
              <a:t>developed over a 10 year period by economic and regeneration academics here at the East Riding and our partners Rose Regeneration, </a:t>
            </a:r>
            <a:r>
              <a:rPr lang="en-GB" sz="1200" b="0" i="0" u="none" strike="noStrike" kern="1200" baseline="0" dirty="0">
                <a:solidFill>
                  <a:schemeClr val="tx1"/>
                </a:solidFill>
                <a:latin typeface="+mn-lt"/>
                <a:ea typeface="+mn-ea"/>
                <a:cs typeface="+mn-cs"/>
              </a:rPr>
              <a:t>in response to the Public Services (Social Value Act 2012).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SVE is a web based software tool that </a:t>
            </a:r>
            <a:r>
              <a:rPr lang="en-GB" b="0" dirty="0">
                <a:solidFill>
                  <a:srgbClr val="7030A0"/>
                </a:solidFill>
              </a:rPr>
              <a:t>systemises the process of measuring social value. It provides a monetary value to your outcomes meaning  not only can you measure your value simply and consistently, it demonstrates the full range of impacts your project has achieved rather than just outputs alone.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rgbClr val="7030A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chemeClr val="accent6">
                    <a:lumMod val="75000"/>
                  </a:schemeClr>
                </a:solidFill>
              </a:rPr>
              <a:t>It does this by giving you access to over 360 peer-reviewed financial proxies. A financial proxy is a sourced approximation of value where an exact measure is impossible to obtain. The proxies are </a:t>
            </a:r>
            <a:r>
              <a:rPr lang="en-GB" dirty="0"/>
              <a:t>derived from reliable sources, all publicly available and a link to each report is shown on your calculation. The proxies are reviewed and updated annually by a team of academic researchers and you can also add your own proxies or request for new ones to be sourced. Included in the 360 are also almost 100 Northern Ireland Specific Values as we work closely with our partners in NI and appreciate that there are geographical differences.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rgbClr val="7030A0"/>
              </a:solidFill>
            </a:endParaRPr>
          </a:p>
          <a:p>
            <a:r>
              <a:rPr lang="en-GB" b="0" dirty="0">
                <a:solidFill>
                  <a:srgbClr val="FF0000"/>
                </a:solidFill>
              </a:rPr>
              <a:t>Over 50 organisations using the engine with 150 individual licence holders showing our clients have confidence and find value in the </a:t>
            </a:r>
            <a:r>
              <a:rPr lang="en-GB" b="0" dirty="0" err="1">
                <a:solidFill>
                  <a:srgbClr val="FF0000"/>
                </a:solidFill>
              </a:rPr>
              <a:t>sve</a:t>
            </a:r>
            <a:r>
              <a:rPr lang="en-GB" b="0" dirty="0">
                <a:solidFill>
                  <a:srgbClr val="FF0000"/>
                </a:solidFill>
              </a:rPr>
              <a:t> as they are renewing their contracts with us yearly.</a:t>
            </a:r>
          </a:p>
          <a:p>
            <a:endParaRPr lang="en-GB" b="1" dirty="0">
              <a:solidFill>
                <a:srgbClr val="FF0000"/>
              </a:solidFill>
            </a:endParaRPr>
          </a:p>
          <a:p>
            <a:r>
              <a:rPr lang="en-GB" dirty="0"/>
              <a:t>The SVE is a cost effective self serve software and licences start from just £1,250 per year. A full breakdown of the packages will be sent to you after the session, these include individual, small and large group packages plus further cost effective plans if purchased for multiple years . </a:t>
            </a:r>
          </a:p>
          <a:p>
            <a:r>
              <a:rPr lang="en-GB" dirty="0"/>
              <a:t>All costings include initial set up and personal training to suit your needs – this incudes helping you identify the relevant activities and suitable proxies within the Engine Plus we invite you and your colleagues to regular monthly user group sessions, where we can share best practice, observe how others are using the Engine and we do a quick refresher at each session.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accent6">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FFFFFF"/>
                </a:solidFill>
                <a:effectLst/>
                <a:latin typeface="-apple-system"/>
              </a:rPr>
              <a:t>The other thing that’s key is the real focus on community and being place based and localised to your communities needs, so in addition to generating a ratio that tells you how much </a:t>
            </a:r>
            <a:r>
              <a:rPr lang="en-GB" b="0" i="0" dirty="0" err="1">
                <a:solidFill>
                  <a:srgbClr val="FFFFFF"/>
                </a:solidFill>
                <a:effectLst/>
                <a:latin typeface="-apple-system"/>
              </a:rPr>
              <a:t>sv</a:t>
            </a:r>
            <a:r>
              <a:rPr lang="en-GB" b="0" i="0" dirty="0">
                <a:solidFill>
                  <a:srgbClr val="FFFFFF"/>
                </a:solidFill>
                <a:effectLst/>
                <a:latin typeface="-apple-system"/>
              </a:rPr>
              <a:t> has been created per £ invested, it also gives you two frameworks to chose from against which you can break down the impact you’ve had ,either the Bristol Accord or Sustainable development goals.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FFFFFF"/>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en-GB" dirty="0"/>
            </a:br>
            <a:endParaRPr lang="en-GB" sz="1200" b="0" i="0" u="none" strike="noStrike" kern="1200" baseline="0" dirty="0">
              <a:solidFill>
                <a:schemeClr val="tx1"/>
              </a:solidFill>
              <a:latin typeface="+mn-lt"/>
              <a:ea typeface="+mn-ea"/>
              <a:cs typeface="+mn-cs"/>
            </a:endParaRPr>
          </a:p>
          <a:p>
            <a:endParaRPr lang="en-GB" b="0" dirty="0"/>
          </a:p>
          <a:p>
            <a:endParaRPr lang="en-GB" dirty="0"/>
          </a:p>
        </p:txBody>
      </p:sp>
      <p:sp>
        <p:nvSpPr>
          <p:cNvPr id="4" name="Slide Number Placeholder 3"/>
          <p:cNvSpPr>
            <a:spLocks noGrp="1"/>
          </p:cNvSpPr>
          <p:nvPr>
            <p:ph type="sldNum" sz="quarter" idx="5"/>
          </p:nvPr>
        </p:nvSpPr>
        <p:spPr/>
        <p:txBody>
          <a:bodyPr/>
          <a:lstStyle/>
          <a:p>
            <a:fld id="{ABA0099A-60DA-474D-B41A-DDCD8B362860}" type="slidenum">
              <a:rPr lang="en-GB" smtClean="0"/>
              <a:t>20</a:t>
            </a:fld>
            <a:endParaRPr lang="en-GB" dirty="0"/>
          </a:p>
        </p:txBody>
      </p:sp>
    </p:spTree>
    <p:extLst>
      <p:ext uri="{BB962C8B-B14F-4D97-AF65-F5344CB8AC3E}">
        <p14:creationId xmlns:p14="http://schemas.microsoft.com/office/powerpoint/2010/main" val="802667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The Sustainable Development Goals are more commonly used as they are a more contemporary means of assessing sustainability, they have a global context and are “owned” by the UN having been adopted in 2015. </a:t>
            </a:r>
            <a:r>
              <a:rPr lang="en-GB" dirty="0"/>
              <a:t>Each of the outcome categories and financial proxies in the SVE are tagged against both Frameworks so you can choose which to align against and when you come to the final report it gives you an impact breakdown of which domains or areas of the 17 sdg or 8 Bristol accord you are achieving, so not only will it give you a social return on investment, it will also report on how your activities are making a place more sustainable.</a:t>
            </a:r>
          </a:p>
          <a:p>
            <a:endParaRPr lang="en-GB" dirty="0"/>
          </a:p>
          <a:p>
            <a:r>
              <a:rPr lang="en-GB" dirty="0"/>
              <a:t>We will show you this in more detail when we show you the final report. We also have a number of organisations who have made the engine bespoke to their organisations needs by having their priorities added as an additional framework, therefore can report on their impact against their org’s aspirations.</a:t>
            </a:r>
          </a:p>
        </p:txBody>
      </p:sp>
      <p:sp>
        <p:nvSpPr>
          <p:cNvPr id="4" name="Slide Number Placeholder 3"/>
          <p:cNvSpPr>
            <a:spLocks noGrp="1"/>
          </p:cNvSpPr>
          <p:nvPr>
            <p:ph type="sldNum" sz="quarter" idx="5"/>
          </p:nvPr>
        </p:nvSpPr>
        <p:spPr/>
        <p:txBody>
          <a:bodyPr/>
          <a:lstStyle/>
          <a:p>
            <a:fld id="{D973432B-CF52-494F-8A75-90C51EC01CEA}" type="slidenum">
              <a:rPr lang="en-GB" smtClean="0"/>
              <a:t>21</a:t>
            </a:fld>
            <a:endParaRPr lang="en-GB" dirty="0"/>
          </a:p>
        </p:txBody>
      </p:sp>
    </p:spTree>
    <p:extLst>
      <p:ext uri="{BB962C8B-B14F-4D97-AF65-F5344CB8AC3E}">
        <p14:creationId xmlns:p14="http://schemas.microsoft.com/office/powerpoint/2010/main" val="3789594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SVE has many functionalities and is constantly evolving to meet your needs: </a:t>
            </a:r>
          </a:p>
          <a:p>
            <a:pPr marL="285750" indent="-285750">
              <a:buFont typeface="Arial" panose="020B0604020202020204" pitchFamily="34" charset="0"/>
              <a:buChar char="•"/>
            </a:pPr>
            <a:r>
              <a:rPr lang="en-GB" b="1" dirty="0">
                <a:solidFill>
                  <a:schemeClr val="accent1"/>
                </a:solidFill>
              </a:rPr>
              <a:t>Forecast</a:t>
            </a:r>
            <a:r>
              <a:rPr lang="en-GB" dirty="0">
                <a:solidFill>
                  <a:schemeClr val="accent1"/>
                </a:solidFill>
              </a:rPr>
              <a:t> –  when creating Feasibility studies and to show the potential SROI</a:t>
            </a:r>
          </a:p>
          <a:p>
            <a:pPr marL="285750" indent="-285750">
              <a:buFont typeface="Arial" panose="020B0604020202020204" pitchFamily="34" charset="0"/>
              <a:buChar char="•"/>
            </a:pPr>
            <a:r>
              <a:rPr lang="en-GB" b="1" dirty="0">
                <a:solidFill>
                  <a:schemeClr val="accent1"/>
                </a:solidFill>
              </a:rPr>
              <a:t>Evaluation</a:t>
            </a:r>
            <a:r>
              <a:rPr lang="en-GB" dirty="0">
                <a:solidFill>
                  <a:schemeClr val="accent1"/>
                </a:solidFill>
              </a:rPr>
              <a:t> – when looking at Actual results</a:t>
            </a:r>
          </a:p>
          <a:p>
            <a:pPr marL="285750" indent="-285750">
              <a:buFont typeface="Arial" panose="020B0604020202020204" pitchFamily="34" charset="0"/>
              <a:buChar char="•"/>
            </a:pPr>
            <a:r>
              <a:rPr lang="en-GB" b="1" dirty="0">
                <a:solidFill>
                  <a:srgbClr val="7030A0"/>
                </a:solidFill>
              </a:rPr>
              <a:t>Agile</a:t>
            </a:r>
            <a:r>
              <a:rPr lang="en-GB" dirty="0">
                <a:solidFill>
                  <a:schemeClr val="accent1"/>
                </a:solidFill>
              </a:rPr>
              <a:t> – When you need a quick and Simplified SROI</a:t>
            </a:r>
          </a:p>
          <a:p>
            <a:pPr marL="285750" indent="-285750">
              <a:buFont typeface="Arial" panose="020B0604020202020204" pitchFamily="34" charset="0"/>
              <a:buChar char="•"/>
            </a:pPr>
            <a:r>
              <a:rPr lang="en-GB" b="1" dirty="0">
                <a:solidFill>
                  <a:schemeClr val="accent1"/>
                </a:solidFill>
              </a:rPr>
              <a:t>Extensive</a:t>
            </a:r>
            <a:r>
              <a:rPr lang="en-GB" dirty="0">
                <a:solidFill>
                  <a:schemeClr val="accent1"/>
                </a:solidFill>
              </a:rPr>
              <a:t> – Full SVUK &amp; International Accredited version</a:t>
            </a:r>
          </a:p>
          <a:p>
            <a:pPr marL="285750" indent="-285750">
              <a:buFont typeface="Arial" panose="020B0604020202020204" pitchFamily="34" charset="0"/>
              <a:buChar char="•"/>
            </a:pPr>
            <a:r>
              <a:rPr lang="en-GB" b="1" dirty="0">
                <a:solidFill>
                  <a:schemeClr val="accent1"/>
                </a:solidFill>
              </a:rPr>
              <a:t>Programme function </a:t>
            </a:r>
            <a:r>
              <a:rPr lang="en-GB" dirty="0">
                <a:solidFill>
                  <a:schemeClr val="accent1"/>
                </a:solidFill>
              </a:rPr>
              <a:t>– combine individual project reports in to one over arching report</a:t>
            </a:r>
          </a:p>
          <a:p>
            <a:pPr marL="285750" indent="-285750">
              <a:buFont typeface="Arial" panose="020B0604020202020204" pitchFamily="34" charset="0"/>
              <a:buChar char="•"/>
            </a:pPr>
            <a:r>
              <a:rPr lang="en-GB" b="1" dirty="0">
                <a:solidFill>
                  <a:schemeClr val="accent1"/>
                </a:solidFill>
              </a:rPr>
              <a:t>Your organisation </a:t>
            </a:r>
            <a:r>
              <a:rPr lang="en-GB" dirty="0">
                <a:solidFill>
                  <a:schemeClr val="accent1"/>
                </a:solidFill>
              </a:rPr>
              <a:t>– used when Managing user activity and seeing what others in your organisation are doing</a:t>
            </a:r>
          </a:p>
          <a:p>
            <a:pPr marL="285750" indent="-285750">
              <a:buFont typeface="Arial" panose="020B0604020202020204" pitchFamily="34" charset="0"/>
              <a:buChar char="•"/>
            </a:pPr>
            <a:r>
              <a:rPr lang="en-GB" b="1" dirty="0">
                <a:solidFill>
                  <a:srgbClr val="7030A0"/>
                </a:solidFill>
              </a:rPr>
              <a:t>Comparison</a:t>
            </a:r>
            <a:r>
              <a:rPr lang="en-GB" dirty="0">
                <a:solidFill>
                  <a:schemeClr val="accent1"/>
                </a:solidFill>
              </a:rPr>
              <a:t> – Contract Management - shows actual versus forecast</a:t>
            </a:r>
          </a:p>
          <a:p>
            <a:pPr marL="285750" indent="-285750">
              <a:buFont typeface="Arial" panose="020B0604020202020204" pitchFamily="34" charset="0"/>
              <a:buChar char="•"/>
            </a:pPr>
            <a:r>
              <a:rPr lang="en-GB" b="1" dirty="0">
                <a:solidFill>
                  <a:schemeClr val="accent1"/>
                </a:solidFill>
              </a:rPr>
              <a:t>Visual reports </a:t>
            </a:r>
            <a:r>
              <a:rPr lang="en-GB" dirty="0">
                <a:solidFill>
                  <a:schemeClr val="accent1"/>
                </a:solidFill>
              </a:rPr>
              <a:t>– both PDF and Microsoft Excel versions </a:t>
            </a:r>
          </a:p>
          <a:p>
            <a:pPr marL="285750" indent="-285750">
              <a:buFont typeface="Arial" panose="020B0604020202020204" pitchFamily="34" charset="0"/>
              <a:buChar char="•"/>
            </a:pPr>
            <a:r>
              <a:rPr lang="en-GB" b="1" dirty="0">
                <a:solidFill>
                  <a:schemeClr val="accent1"/>
                </a:solidFill>
              </a:rPr>
              <a:t>Impact card design </a:t>
            </a:r>
            <a:r>
              <a:rPr lang="en-GB" dirty="0">
                <a:solidFill>
                  <a:schemeClr val="accent1"/>
                </a:solidFill>
              </a:rPr>
              <a:t>– ideal for marketing purposes</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D973432B-CF52-494F-8A75-90C51EC01CEA}" type="slidenum">
              <a:rPr lang="en-GB" smtClean="0"/>
              <a:t>22</a:t>
            </a:fld>
            <a:endParaRPr lang="en-GB" dirty="0"/>
          </a:p>
        </p:txBody>
      </p:sp>
    </p:spTree>
    <p:extLst>
      <p:ext uri="{BB962C8B-B14F-4D97-AF65-F5344CB8AC3E}">
        <p14:creationId xmlns:p14="http://schemas.microsoft.com/office/powerpoint/2010/main" val="2292309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work with organisations</a:t>
            </a:r>
          </a:p>
          <a:p>
            <a:r>
              <a:rPr lang="en-GB" b="1" dirty="0">
                <a:solidFill>
                  <a:srgbClr val="7030A0"/>
                </a:solidFill>
              </a:rPr>
              <a:t>Confirm what you want to measure and over what time period</a:t>
            </a:r>
            <a:r>
              <a:rPr lang="en-GB" dirty="0">
                <a:solidFill>
                  <a:srgbClr val="7030A0"/>
                </a:solidFill>
              </a:rPr>
              <a:t>: </a:t>
            </a:r>
            <a:r>
              <a:rPr lang="en-GB" dirty="0"/>
              <a:t>what are the aims and objectives of the activity, why is it needed, what support have you provided, and what are the longer term effects of the intervention [theory of change]? </a:t>
            </a:r>
          </a:p>
          <a:p>
            <a:r>
              <a:rPr lang="en-GB" b="1" dirty="0">
                <a:solidFill>
                  <a:srgbClr val="7030A0"/>
                </a:solidFill>
              </a:rPr>
              <a:t>Review what data and information you collect </a:t>
            </a:r>
            <a:r>
              <a:rPr lang="en-GB" dirty="0"/>
              <a:t>about the activity you want to measure: how is it collected, by whom, when, and for all beneficiaries or a sample? </a:t>
            </a:r>
          </a:p>
          <a:p>
            <a:r>
              <a:rPr lang="en-GB" dirty="0"/>
              <a:t>Understand </a:t>
            </a:r>
            <a:r>
              <a:rPr lang="en-GB" b="1" dirty="0">
                <a:solidFill>
                  <a:srgbClr val="7030A0"/>
                </a:solidFill>
              </a:rPr>
              <a:t>what it costs to deliver </a:t>
            </a:r>
            <a:r>
              <a:rPr lang="en-GB" dirty="0"/>
              <a:t>the activity – this could include a grant, volunteer time, venue hire [everything you need to deliver the activity even if you don’t directly pay for it].  </a:t>
            </a:r>
          </a:p>
          <a:p>
            <a:r>
              <a:rPr lang="en-GB" b="1" dirty="0">
                <a:solidFill>
                  <a:srgbClr val="7030A0"/>
                </a:solidFill>
              </a:rPr>
              <a:t>Other factors have contributed to the outcomes </a:t>
            </a:r>
            <a:r>
              <a:rPr lang="en-GB" dirty="0"/>
              <a:t>your beneficiaries have achieved – think through how you will account for these factors: </a:t>
            </a:r>
            <a:r>
              <a:rPr lang="en-GB" dirty="0">
                <a:ln>
                  <a:solidFill>
                    <a:srgbClr val="339966"/>
                  </a:solidFill>
                </a:ln>
              </a:rPr>
              <a:t>leakage, deadweight, attribution, drop off and displacement </a:t>
            </a:r>
            <a:r>
              <a:rPr lang="en-GB" dirty="0"/>
              <a:t>(e.g. a survey or focus group with beneficiaries and/or external stakeholders). </a:t>
            </a:r>
          </a:p>
          <a:p>
            <a:endParaRPr lang="en-GB" dirty="0"/>
          </a:p>
        </p:txBody>
      </p:sp>
      <p:sp>
        <p:nvSpPr>
          <p:cNvPr id="4" name="Slide Number Placeholder 3"/>
          <p:cNvSpPr>
            <a:spLocks noGrp="1"/>
          </p:cNvSpPr>
          <p:nvPr>
            <p:ph type="sldNum" sz="quarter" idx="5"/>
          </p:nvPr>
        </p:nvSpPr>
        <p:spPr/>
        <p:txBody>
          <a:bodyPr/>
          <a:lstStyle/>
          <a:p>
            <a:fld id="{28A21FF4-AD10-48FA-A790-B98D2DF9F555}" type="slidenum">
              <a:rPr lang="en-GB" smtClean="0"/>
              <a:t>23</a:t>
            </a:fld>
            <a:endParaRPr lang="en-GB"/>
          </a:p>
        </p:txBody>
      </p:sp>
    </p:spTree>
    <p:extLst>
      <p:ext uri="{BB962C8B-B14F-4D97-AF65-F5344CB8AC3E}">
        <p14:creationId xmlns:p14="http://schemas.microsoft.com/office/powerpoint/2010/main" val="18520446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Marketing-</a:t>
            </a:r>
          </a:p>
          <a:p>
            <a:r>
              <a:rPr lang="en-US" dirty="0"/>
              <a:t>Impact Reports!</a:t>
            </a:r>
          </a:p>
          <a:p>
            <a:r>
              <a:rPr lang="en-US" dirty="0"/>
              <a:t>Social Media particularly Facebook (for groups), Twitter &amp; Linked in (Statutory Bodies, Funders </a:t>
            </a:r>
            <a:r>
              <a:rPr lang="en-US" dirty="0" err="1"/>
              <a:t>etc</a:t>
            </a:r>
            <a:r>
              <a:rPr lang="en-US" dirty="0"/>
              <a:t>)</a:t>
            </a:r>
          </a:p>
          <a:p>
            <a:r>
              <a:rPr lang="en-US" dirty="0"/>
              <a:t>Website particularly for the Impact Reports</a:t>
            </a:r>
          </a:p>
          <a:p>
            <a:r>
              <a:rPr lang="en-US" dirty="0"/>
              <a:t>Networking Opportunities/Conferences</a:t>
            </a:r>
          </a:p>
          <a:p>
            <a:r>
              <a:rPr lang="en-US" dirty="0"/>
              <a:t>Meetings</a:t>
            </a:r>
          </a:p>
          <a:p>
            <a:r>
              <a:rPr lang="en-US" dirty="0"/>
              <a:t>One off Showcase Events (Oxford Island)</a:t>
            </a:r>
          </a:p>
          <a:p>
            <a:r>
              <a:rPr lang="en-US" dirty="0"/>
              <a:t>Word of Mouth or “Ambassadors” for the work you do</a:t>
            </a:r>
          </a:p>
          <a:p>
            <a:endParaRPr lang="en-GB" dirty="0"/>
          </a:p>
        </p:txBody>
      </p:sp>
      <p:sp>
        <p:nvSpPr>
          <p:cNvPr id="4" name="Slide Number Placeholder 3"/>
          <p:cNvSpPr>
            <a:spLocks noGrp="1"/>
          </p:cNvSpPr>
          <p:nvPr>
            <p:ph type="sldNum" sz="quarter" idx="5"/>
          </p:nvPr>
        </p:nvSpPr>
        <p:spPr/>
        <p:txBody>
          <a:bodyPr/>
          <a:lstStyle/>
          <a:p>
            <a:fld id="{0458C184-9FB7-4623-8439-336F8136C20F}" type="slidenum">
              <a:rPr lang="en-GB" smtClean="0"/>
              <a:t>31</a:t>
            </a:fld>
            <a:endParaRPr lang="en-GB"/>
          </a:p>
        </p:txBody>
      </p:sp>
    </p:spTree>
    <p:extLst>
      <p:ext uri="{BB962C8B-B14F-4D97-AF65-F5344CB8AC3E}">
        <p14:creationId xmlns:p14="http://schemas.microsoft.com/office/powerpoint/2010/main" val="32045923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196f0fd380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1196f0fd380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a:r>
              <a:rPr lang="en-US" sz="1200" b="1" dirty="0"/>
              <a:t>	Leakage</a:t>
            </a:r>
            <a:r>
              <a:rPr lang="en-US" sz="1200" dirty="0"/>
              <a:t>: How much of an outcome might have delivered an impact outside of the area that the group intended;</a:t>
            </a:r>
          </a:p>
          <a:p>
            <a:pPr marL="0"/>
            <a:r>
              <a:rPr lang="en-US" sz="1200" b="1" dirty="0"/>
              <a:t>	Deadweight</a:t>
            </a:r>
            <a:r>
              <a:rPr lang="en-US" sz="1200" dirty="0"/>
              <a:t>: How much of the outcome might have been achieved without  intervention;</a:t>
            </a:r>
          </a:p>
          <a:p>
            <a:pPr marL="0"/>
            <a:r>
              <a:rPr lang="en-US" sz="1200" b="1" dirty="0"/>
              <a:t>	Attribution</a:t>
            </a:r>
            <a:r>
              <a:rPr lang="en-US" sz="1200" dirty="0"/>
              <a:t>: What proportion of an outcome might be attributed to others because their activity contributed to it;</a:t>
            </a:r>
          </a:p>
          <a:p>
            <a:pPr marL="0"/>
            <a:r>
              <a:rPr lang="en-US" sz="1200" b="1" dirty="0"/>
              <a:t>	Drop</a:t>
            </a:r>
            <a:r>
              <a:rPr lang="en-US" sz="1200" dirty="0"/>
              <a:t>-</a:t>
            </a:r>
            <a:r>
              <a:rPr lang="en-US" sz="1200" b="1" dirty="0"/>
              <a:t>Off:</a:t>
            </a:r>
            <a:r>
              <a:rPr lang="en-US" sz="1200" dirty="0"/>
              <a:t> What proportion of the outcome will diminish over time;</a:t>
            </a:r>
          </a:p>
          <a:p>
            <a:pPr marL="0"/>
            <a:r>
              <a:rPr lang="en-US" sz="1200" b="1" dirty="0"/>
              <a:t>	Displacement</a:t>
            </a:r>
            <a:r>
              <a:rPr lang="en-US" sz="1200" dirty="0"/>
              <a:t>: How much of the outcome has displaced other similar projects;</a:t>
            </a:r>
          </a:p>
          <a:p>
            <a:pPr rtl="0"/>
            <a:endParaRPr lang="en-GB" dirty="0"/>
          </a:p>
        </p:txBody>
      </p:sp>
      <p:sp>
        <p:nvSpPr>
          <p:cNvPr id="4" name="Slide Number Placeholder 3"/>
          <p:cNvSpPr>
            <a:spLocks noGrp="1"/>
          </p:cNvSpPr>
          <p:nvPr>
            <p:ph type="sldNum" sz="quarter" idx="5"/>
          </p:nvPr>
        </p:nvSpPr>
        <p:spPr/>
        <p:txBody>
          <a:bodyPr rtlCol="0"/>
          <a:lstStyle/>
          <a:p>
            <a:pPr rtl="0"/>
            <a:fld id="{1734D747-9380-41EE-9946-EC9EC0CA5D1E}" type="slidenum">
              <a:rPr lang="en-GB" smtClean="0"/>
              <a:t>33</a:t>
            </a:fld>
            <a:endParaRPr lang="en-GB"/>
          </a:p>
        </p:txBody>
      </p:sp>
    </p:spTree>
    <p:extLst>
      <p:ext uri="{BB962C8B-B14F-4D97-AF65-F5344CB8AC3E}">
        <p14:creationId xmlns:p14="http://schemas.microsoft.com/office/powerpoint/2010/main" val="2453634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We are all people, and we all interact with a wide variety of other people (stakeholders) everyday, both professionally and personally.  What we do affects people’s lives and our lives are affected by the activities and actions of others.  Our current accounting system does not take this into account.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Social value looks at the changes that people experience in their lives because of our activities and values these changes.  </a:t>
            </a:r>
            <a:r>
              <a:rPr lang="en-GB" sz="1200" b="1" dirty="0"/>
              <a:t>Importantly these changes must be valued from the perspective of those that experience the change.  </a:t>
            </a:r>
            <a:r>
              <a:rPr lang="en-GB" sz="1200" dirty="0"/>
              <a:t>This allows us to capture what is most valuable, and to understand the relative importance of these changes to those that experience them.  We can then do more of what is most important, and less of what isn’t.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Bringing social value into view.  Giving it visibility.</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552719-AC46-4D07-8C87-F6D67F35778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85989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1734D747-9380-41EE-9946-EC9EC0CA5D1E}" type="slidenum">
              <a:rPr lang="en-GB" smtClean="0"/>
              <a:t>34</a:t>
            </a:fld>
            <a:endParaRPr lang="en-GB"/>
          </a:p>
        </p:txBody>
      </p:sp>
    </p:spTree>
    <p:extLst>
      <p:ext uri="{BB962C8B-B14F-4D97-AF65-F5344CB8AC3E}">
        <p14:creationId xmlns:p14="http://schemas.microsoft.com/office/powerpoint/2010/main" val="2223578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Principle 1 Involve Stakeholders is a powerful accountability principle that drives through the other principles ensuring that the people who experience the impacts are informing the measurement and management of the impacts on their wellbeing. </a:t>
            </a:r>
          </a:p>
          <a:p>
            <a:endParaRPr lang="en-US" dirty="0"/>
          </a:p>
          <a:p>
            <a:r>
              <a:rPr lang="en-US" dirty="0"/>
              <a:t>Principles 2-5 are primarily accounting principles that inform what information about social value should be collected, and how social value from the stakeholder's point of view should be assessed</a:t>
            </a:r>
            <a:endParaRPr lang="en-GB" dirty="0"/>
          </a:p>
        </p:txBody>
      </p:sp>
      <p:sp>
        <p:nvSpPr>
          <p:cNvPr id="4" name="Slide Number Placeholder 3"/>
          <p:cNvSpPr>
            <a:spLocks noGrp="1"/>
          </p:cNvSpPr>
          <p:nvPr>
            <p:ph type="sldNum" sz="quarter" idx="5"/>
          </p:nvPr>
        </p:nvSpPr>
        <p:spPr/>
        <p:txBody>
          <a:bodyPr/>
          <a:lstStyle/>
          <a:p>
            <a:fld id="{0458C184-9FB7-4623-8439-336F8136C20F}" type="slidenum">
              <a:rPr lang="en-GB" smtClean="0"/>
              <a:t>7</a:t>
            </a:fld>
            <a:endParaRPr lang="en-GB"/>
          </a:p>
        </p:txBody>
      </p:sp>
    </p:spTree>
    <p:extLst>
      <p:ext uri="{BB962C8B-B14F-4D97-AF65-F5344CB8AC3E}">
        <p14:creationId xmlns:p14="http://schemas.microsoft.com/office/powerpoint/2010/main" val="754060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Principles 2-5 are primarily accounting principles that inform what information about social value should be collected, and how social value from the stakeholder's point of view should be assessed</a:t>
            </a:r>
            <a:endParaRPr lang="en-GB" dirty="0"/>
          </a:p>
        </p:txBody>
      </p:sp>
      <p:sp>
        <p:nvSpPr>
          <p:cNvPr id="4" name="Slide Number Placeholder 3"/>
          <p:cNvSpPr>
            <a:spLocks noGrp="1"/>
          </p:cNvSpPr>
          <p:nvPr>
            <p:ph type="sldNum" sz="quarter" idx="5"/>
          </p:nvPr>
        </p:nvSpPr>
        <p:spPr/>
        <p:txBody>
          <a:bodyPr/>
          <a:lstStyle/>
          <a:p>
            <a:fld id="{0458C184-9FB7-4623-8439-336F8136C20F}" type="slidenum">
              <a:rPr lang="en-GB" smtClean="0"/>
              <a:t>8</a:t>
            </a:fld>
            <a:endParaRPr lang="en-GB"/>
          </a:p>
        </p:txBody>
      </p:sp>
    </p:spTree>
    <p:extLst>
      <p:ext uri="{BB962C8B-B14F-4D97-AF65-F5344CB8AC3E}">
        <p14:creationId xmlns:p14="http://schemas.microsoft.com/office/powerpoint/2010/main" val="4076575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Principles 6-7 are about disclosing the information and how to build trust in the social value accounts and management practice.</a:t>
            </a:r>
          </a:p>
          <a:p>
            <a:endParaRPr lang="en-US" dirty="0"/>
          </a:p>
          <a:p>
            <a:r>
              <a:rPr lang="en-US" dirty="0"/>
              <a:t>Principle 8 Be Responsive is about how information should be used to inform decisions</a:t>
            </a:r>
          </a:p>
          <a:p>
            <a:r>
              <a:rPr lang="en-US" dirty="0"/>
              <a:t>that </a:t>
            </a:r>
            <a:r>
              <a:rPr lang="en-US" dirty="0" err="1"/>
              <a:t>optimise</a:t>
            </a:r>
            <a:r>
              <a:rPr lang="en-US" dirty="0"/>
              <a:t> impacts on wellbeing for all materially affected stakeholder groups. It</a:t>
            </a:r>
          </a:p>
          <a:p>
            <a:r>
              <a:rPr lang="en-US" dirty="0"/>
              <a:t>also ensures that the level of </a:t>
            </a:r>
            <a:r>
              <a:rPr lang="en-US" dirty="0" err="1"/>
              <a:t>rigour</a:t>
            </a:r>
            <a:r>
              <a:rPr lang="en-US" dirty="0"/>
              <a:t> is proportionate for the decisions that the account</a:t>
            </a:r>
          </a:p>
          <a:p>
            <a:r>
              <a:rPr lang="en-US" dirty="0"/>
              <a:t>is designed to inform.</a:t>
            </a:r>
          </a:p>
          <a:p>
            <a:endParaRPr lang="en-GB" dirty="0"/>
          </a:p>
        </p:txBody>
      </p:sp>
      <p:sp>
        <p:nvSpPr>
          <p:cNvPr id="4" name="Slide Number Placeholder 3"/>
          <p:cNvSpPr>
            <a:spLocks noGrp="1"/>
          </p:cNvSpPr>
          <p:nvPr>
            <p:ph type="sldNum" sz="quarter" idx="5"/>
          </p:nvPr>
        </p:nvSpPr>
        <p:spPr/>
        <p:txBody>
          <a:bodyPr/>
          <a:lstStyle/>
          <a:p>
            <a:fld id="{0458C184-9FB7-4623-8439-336F8136C20F}" type="slidenum">
              <a:rPr lang="en-GB" smtClean="0"/>
              <a:t>9</a:t>
            </a:fld>
            <a:endParaRPr lang="en-GB"/>
          </a:p>
        </p:txBody>
      </p:sp>
    </p:spTree>
    <p:extLst>
      <p:ext uri="{BB962C8B-B14F-4D97-AF65-F5344CB8AC3E}">
        <p14:creationId xmlns:p14="http://schemas.microsoft.com/office/powerpoint/2010/main" val="1167907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principles were first created and published with the publication of The Guide to SROI. Producing an SROI analysis requires the application of all the Principles of Social Value. Specifically, when applying Principle 3, the valuations of inputs, and impacts are represented in monetary terms in order to generate an SROI ratio. The Principles were updated in 2014, when Principle 3 “Value what matters” was adjusted to allow for non-monetary valuations, and in 2021, when Principle 8 “Be responsive” was added. </a:t>
            </a:r>
            <a:endParaRPr lang="en-GB" dirty="0"/>
          </a:p>
        </p:txBody>
      </p:sp>
      <p:sp>
        <p:nvSpPr>
          <p:cNvPr id="4" name="Slide Number Placeholder 3"/>
          <p:cNvSpPr>
            <a:spLocks noGrp="1"/>
          </p:cNvSpPr>
          <p:nvPr>
            <p:ph type="sldNum" sz="quarter" idx="5"/>
          </p:nvPr>
        </p:nvSpPr>
        <p:spPr/>
        <p:txBody>
          <a:bodyPr/>
          <a:lstStyle/>
          <a:p>
            <a:fld id="{0458C184-9FB7-4623-8439-336F8136C20F}" type="slidenum">
              <a:rPr lang="en-GB" smtClean="0"/>
              <a:t>10</a:t>
            </a:fld>
            <a:endParaRPr lang="en-GB"/>
          </a:p>
        </p:txBody>
      </p:sp>
    </p:spTree>
    <p:extLst>
      <p:ext uri="{BB962C8B-B14F-4D97-AF65-F5344CB8AC3E}">
        <p14:creationId xmlns:p14="http://schemas.microsoft.com/office/powerpoint/2010/main" val="308933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principles were first created and published with the publication of The Guide to SROI. Producing an SROI analysis requires the application of all the Principles of Social Value. Specifically, when applying Principle 3, the valuations of inputs, and impacts are represented in monetary terms in order to generate an SROI ratio. The Principles were updated in 2014, when Principle 3 “Value what matters” was adjusted to allow for non-monetary valuations, and in 2021, when Principle 8 “Be responsive” was added. </a:t>
            </a:r>
            <a:endParaRPr lang="en-GB" dirty="0"/>
          </a:p>
        </p:txBody>
      </p:sp>
      <p:sp>
        <p:nvSpPr>
          <p:cNvPr id="4" name="Slide Number Placeholder 3"/>
          <p:cNvSpPr>
            <a:spLocks noGrp="1"/>
          </p:cNvSpPr>
          <p:nvPr>
            <p:ph type="sldNum" sz="quarter" idx="5"/>
          </p:nvPr>
        </p:nvSpPr>
        <p:spPr/>
        <p:txBody>
          <a:bodyPr/>
          <a:lstStyle/>
          <a:p>
            <a:fld id="{0458C184-9FB7-4623-8439-336F8136C20F}" type="slidenum">
              <a:rPr lang="en-GB" smtClean="0"/>
              <a:t>11</a:t>
            </a:fld>
            <a:endParaRPr lang="en-GB"/>
          </a:p>
        </p:txBody>
      </p:sp>
    </p:spTree>
    <p:extLst>
      <p:ext uri="{BB962C8B-B14F-4D97-AF65-F5344CB8AC3E}">
        <p14:creationId xmlns:p14="http://schemas.microsoft.com/office/powerpoint/2010/main" val="1991003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principles were first created and published with the publication of The Guide to SROI. Producing an SROI analysis requires the application of all the Principles of Social Value. Specifically, when applying Principle 3, the valuations of inputs, and impacts are represented in monetary terms in order to generate an SROI ratio. The Principles were updated in 2014, when Principle 3 “Value what matters” was adjusted to allow for non-monetary valuations, and in 2021, when Principle 8 “Be responsive” was added. </a:t>
            </a:r>
            <a:endParaRPr lang="en-GB" dirty="0"/>
          </a:p>
        </p:txBody>
      </p:sp>
      <p:sp>
        <p:nvSpPr>
          <p:cNvPr id="4" name="Slide Number Placeholder 3"/>
          <p:cNvSpPr>
            <a:spLocks noGrp="1"/>
          </p:cNvSpPr>
          <p:nvPr>
            <p:ph type="sldNum" sz="quarter" idx="5"/>
          </p:nvPr>
        </p:nvSpPr>
        <p:spPr/>
        <p:txBody>
          <a:bodyPr/>
          <a:lstStyle/>
          <a:p>
            <a:fld id="{0458C184-9FB7-4623-8439-336F8136C20F}" type="slidenum">
              <a:rPr lang="en-GB" smtClean="0"/>
              <a:t>12</a:t>
            </a:fld>
            <a:endParaRPr lang="en-GB"/>
          </a:p>
        </p:txBody>
      </p:sp>
    </p:spTree>
    <p:extLst>
      <p:ext uri="{BB962C8B-B14F-4D97-AF65-F5344CB8AC3E}">
        <p14:creationId xmlns:p14="http://schemas.microsoft.com/office/powerpoint/2010/main" val="3537273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principles were first created and published with the publication of The Guide to SROI. Producing an SROI analysis requires the application of all the Principles of Social Value. Specifically, when applying Principle 3, the valuations of inputs, and impacts are represented in monetary terms in order to generate an SROI ratio. The Principles were updated in 2014, when Principle 3 “Value what matters” was adjusted to allow for non-monetary valuations, and in 2021, when Principle 8 “Be responsive” was added. </a:t>
            </a:r>
            <a:endParaRPr lang="en-GB" dirty="0"/>
          </a:p>
        </p:txBody>
      </p:sp>
      <p:sp>
        <p:nvSpPr>
          <p:cNvPr id="4" name="Slide Number Placeholder 3"/>
          <p:cNvSpPr>
            <a:spLocks noGrp="1"/>
          </p:cNvSpPr>
          <p:nvPr>
            <p:ph type="sldNum" sz="quarter" idx="5"/>
          </p:nvPr>
        </p:nvSpPr>
        <p:spPr/>
        <p:txBody>
          <a:bodyPr/>
          <a:lstStyle/>
          <a:p>
            <a:fld id="{0458C184-9FB7-4623-8439-336F8136C20F}" type="slidenum">
              <a:rPr lang="en-GB" smtClean="0"/>
              <a:t>13</a:t>
            </a:fld>
            <a:endParaRPr lang="en-GB"/>
          </a:p>
        </p:txBody>
      </p:sp>
    </p:spTree>
    <p:extLst>
      <p:ext uri="{BB962C8B-B14F-4D97-AF65-F5344CB8AC3E}">
        <p14:creationId xmlns:p14="http://schemas.microsoft.com/office/powerpoint/2010/main" val="998238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587D4-FDCA-BD51-FEBE-27A19137E9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EFEAFC0-AD89-F3D6-B5B3-C1200C6A99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A0AF14E-4681-C6A3-AEF8-C0E5CF9DAC24}"/>
              </a:ext>
            </a:extLst>
          </p:cNvPr>
          <p:cNvSpPr>
            <a:spLocks noGrp="1"/>
          </p:cNvSpPr>
          <p:nvPr>
            <p:ph type="dt" sz="half" idx="10"/>
          </p:nvPr>
        </p:nvSpPr>
        <p:spPr/>
        <p:txBody>
          <a:bodyPr/>
          <a:lstStyle/>
          <a:p>
            <a:fld id="{88384D19-355F-4BB2-B895-505DDF9AD49D}" type="datetimeFigureOut">
              <a:rPr lang="en-GB" smtClean="0"/>
              <a:t>13/10/2023</a:t>
            </a:fld>
            <a:endParaRPr lang="en-GB"/>
          </a:p>
        </p:txBody>
      </p:sp>
      <p:sp>
        <p:nvSpPr>
          <p:cNvPr id="5" name="Footer Placeholder 4">
            <a:extLst>
              <a:ext uri="{FF2B5EF4-FFF2-40B4-BE49-F238E27FC236}">
                <a16:creationId xmlns:a16="http://schemas.microsoft.com/office/drawing/2014/main" id="{8445E6CB-0C96-71B8-13ED-A7B5192EE7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53D4B0-43AC-6747-0DAD-C25ADE49144F}"/>
              </a:ext>
            </a:extLst>
          </p:cNvPr>
          <p:cNvSpPr>
            <a:spLocks noGrp="1"/>
          </p:cNvSpPr>
          <p:nvPr>
            <p:ph type="sldNum" sz="quarter" idx="12"/>
          </p:nvPr>
        </p:nvSpPr>
        <p:spPr/>
        <p:txBody>
          <a:bodyPr/>
          <a:lstStyle/>
          <a:p>
            <a:fld id="{D81B4C8E-1C66-45F5-BA21-8CBE28C5D1A0}" type="slidenum">
              <a:rPr lang="en-GB" smtClean="0"/>
              <a:t>‹#›</a:t>
            </a:fld>
            <a:endParaRPr lang="en-GB"/>
          </a:p>
        </p:txBody>
      </p:sp>
    </p:spTree>
    <p:extLst>
      <p:ext uri="{BB962C8B-B14F-4D97-AF65-F5344CB8AC3E}">
        <p14:creationId xmlns:p14="http://schemas.microsoft.com/office/powerpoint/2010/main" val="1580368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58BAA-F16F-FBA3-E363-35EF0AB7ADF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D8DAEC7-FD91-1CE6-5256-1D45B05F7E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4ED44D-A890-627E-B816-B52E3D026A5C}"/>
              </a:ext>
            </a:extLst>
          </p:cNvPr>
          <p:cNvSpPr>
            <a:spLocks noGrp="1"/>
          </p:cNvSpPr>
          <p:nvPr>
            <p:ph type="dt" sz="half" idx="10"/>
          </p:nvPr>
        </p:nvSpPr>
        <p:spPr/>
        <p:txBody>
          <a:bodyPr/>
          <a:lstStyle/>
          <a:p>
            <a:fld id="{88384D19-355F-4BB2-B895-505DDF9AD49D}" type="datetimeFigureOut">
              <a:rPr lang="en-GB" smtClean="0"/>
              <a:t>13/10/2023</a:t>
            </a:fld>
            <a:endParaRPr lang="en-GB"/>
          </a:p>
        </p:txBody>
      </p:sp>
      <p:sp>
        <p:nvSpPr>
          <p:cNvPr id="5" name="Footer Placeholder 4">
            <a:extLst>
              <a:ext uri="{FF2B5EF4-FFF2-40B4-BE49-F238E27FC236}">
                <a16:creationId xmlns:a16="http://schemas.microsoft.com/office/drawing/2014/main" id="{485BF21F-62DE-185A-E00F-84F17B282B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E101C7-B9D3-D2CE-FF03-1EF7CE7D1A34}"/>
              </a:ext>
            </a:extLst>
          </p:cNvPr>
          <p:cNvSpPr>
            <a:spLocks noGrp="1"/>
          </p:cNvSpPr>
          <p:nvPr>
            <p:ph type="sldNum" sz="quarter" idx="12"/>
          </p:nvPr>
        </p:nvSpPr>
        <p:spPr/>
        <p:txBody>
          <a:bodyPr/>
          <a:lstStyle/>
          <a:p>
            <a:fld id="{D81B4C8E-1C66-45F5-BA21-8CBE28C5D1A0}" type="slidenum">
              <a:rPr lang="en-GB" smtClean="0"/>
              <a:t>‹#›</a:t>
            </a:fld>
            <a:endParaRPr lang="en-GB"/>
          </a:p>
        </p:txBody>
      </p:sp>
    </p:spTree>
    <p:extLst>
      <p:ext uri="{BB962C8B-B14F-4D97-AF65-F5344CB8AC3E}">
        <p14:creationId xmlns:p14="http://schemas.microsoft.com/office/powerpoint/2010/main" val="2215980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74F60C-3CB8-12EF-1B85-CF575D18922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AA6F735-A941-13AA-19E0-2B4384EE80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FD8896-4D2B-9390-35C7-032EFA4DD65B}"/>
              </a:ext>
            </a:extLst>
          </p:cNvPr>
          <p:cNvSpPr>
            <a:spLocks noGrp="1"/>
          </p:cNvSpPr>
          <p:nvPr>
            <p:ph type="dt" sz="half" idx="10"/>
          </p:nvPr>
        </p:nvSpPr>
        <p:spPr/>
        <p:txBody>
          <a:bodyPr/>
          <a:lstStyle/>
          <a:p>
            <a:fld id="{88384D19-355F-4BB2-B895-505DDF9AD49D}" type="datetimeFigureOut">
              <a:rPr lang="en-GB" smtClean="0"/>
              <a:t>13/10/2023</a:t>
            </a:fld>
            <a:endParaRPr lang="en-GB"/>
          </a:p>
        </p:txBody>
      </p:sp>
      <p:sp>
        <p:nvSpPr>
          <p:cNvPr id="5" name="Footer Placeholder 4">
            <a:extLst>
              <a:ext uri="{FF2B5EF4-FFF2-40B4-BE49-F238E27FC236}">
                <a16:creationId xmlns:a16="http://schemas.microsoft.com/office/drawing/2014/main" id="{2C50A3DF-61EB-98E2-716D-EA1F330C53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08D3E9-65EB-1191-481E-3C4BDCDF1F32}"/>
              </a:ext>
            </a:extLst>
          </p:cNvPr>
          <p:cNvSpPr>
            <a:spLocks noGrp="1"/>
          </p:cNvSpPr>
          <p:nvPr>
            <p:ph type="sldNum" sz="quarter" idx="12"/>
          </p:nvPr>
        </p:nvSpPr>
        <p:spPr/>
        <p:txBody>
          <a:bodyPr/>
          <a:lstStyle/>
          <a:p>
            <a:fld id="{D81B4C8E-1C66-45F5-BA21-8CBE28C5D1A0}" type="slidenum">
              <a:rPr lang="en-GB" smtClean="0"/>
              <a:t>‹#›</a:t>
            </a:fld>
            <a:endParaRPr lang="en-GB"/>
          </a:p>
        </p:txBody>
      </p:sp>
    </p:spTree>
    <p:extLst>
      <p:ext uri="{BB962C8B-B14F-4D97-AF65-F5344CB8AC3E}">
        <p14:creationId xmlns:p14="http://schemas.microsoft.com/office/powerpoint/2010/main" val="1469586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 Tex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noProof="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rtl="0"/>
            <a:r>
              <a:rPr lang="en-US" noProof="0"/>
              <a:t>Click to edit Master title style</a:t>
            </a:r>
            <a:endParaRPr lang="en-gb" noProof="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rtlCol="0"/>
          <a:lstStyle>
            <a:lvl1pPr>
              <a:defRPr sz="1000">
                <a:solidFill>
                  <a:schemeClr val="bg1"/>
                </a:solidFill>
                <a:latin typeface="Trade Gothic LT Pro" panose="020B0503040303020004" pitchFamily="34" charset="0"/>
              </a:defRPr>
            </a:lvl1pPr>
          </a:lstStyle>
          <a:p>
            <a:pPr rtl="0"/>
            <a:fld id="{C263D6C4-4840-40CC-AC84-17E24B3B7BDE}" type="slidenum">
              <a:rPr lang="en-US" noProof="0" smtClean="0"/>
              <a:pPr/>
              <a:t>‹#›</a:t>
            </a:fld>
            <a:endParaRPr lang="en-US" noProof="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a:p>
          </p:txBody>
        </p:sp>
      </p:grpSp>
      <p:sp>
        <p:nvSpPr>
          <p:cNvPr id="23" name="Text Placeholder 22">
            <a:extLst>
              <a:ext uri="{FF2B5EF4-FFF2-40B4-BE49-F238E27FC236}">
                <a16:creationId xmlns:a16="http://schemas.microsoft.com/office/drawing/2014/main" id="{03618670-D1E4-466C-BDB5-FC890AC31457}"/>
              </a:ext>
            </a:extLst>
          </p:cNvPr>
          <p:cNvSpPr>
            <a:spLocks noGrp="1"/>
          </p:cNvSpPr>
          <p:nvPr>
            <p:ph type="body" sz="quarter" idx="13"/>
          </p:nvPr>
        </p:nvSpPr>
        <p:spPr>
          <a:xfrm>
            <a:off x="444500" y="1625385"/>
            <a:ext cx="6718300" cy="4093243"/>
          </a:xfrm>
        </p:spPr>
        <p:txBody>
          <a:bodyPr rtlCol="0">
            <a:noAutofit/>
          </a:bodyPr>
          <a:lstStyle>
            <a:lvl1pPr>
              <a:lnSpc>
                <a:spcPct val="100000"/>
              </a:lnSpc>
              <a:spcBef>
                <a:spcPts val="600"/>
              </a:spcBef>
              <a:spcAft>
                <a:spcPts val="400"/>
              </a:spcAft>
              <a:defRPr sz="1600">
                <a:solidFill>
                  <a:schemeClr val="bg1"/>
                </a:solidFill>
                <a:latin typeface="+mn-lt"/>
                <a:cs typeface="Arial" panose="020B0604020202020204" pitchFamily="34" charset="0"/>
              </a:defRPr>
            </a:lvl1pPr>
            <a:lvl2pPr>
              <a:lnSpc>
                <a:spcPct val="100000"/>
              </a:lnSpc>
              <a:spcBef>
                <a:spcPts val="600"/>
              </a:spcBef>
              <a:spcAft>
                <a:spcPts val="400"/>
              </a:spcAft>
              <a:defRPr sz="1400">
                <a:solidFill>
                  <a:schemeClr val="bg1"/>
                </a:solidFill>
                <a:latin typeface="+mn-lt"/>
                <a:cs typeface="Arial" panose="020B0604020202020204" pitchFamily="34" charset="0"/>
              </a:defRPr>
            </a:lvl2pPr>
            <a:lvl3pPr>
              <a:lnSpc>
                <a:spcPct val="100000"/>
              </a:lnSpc>
              <a:spcBef>
                <a:spcPts val="600"/>
              </a:spcBef>
              <a:spcAft>
                <a:spcPts val="400"/>
              </a:spcAft>
              <a:defRPr sz="1200">
                <a:solidFill>
                  <a:schemeClr val="bg1"/>
                </a:solidFill>
                <a:latin typeface="+mn-lt"/>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rtl="0"/>
            <a:r>
              <a:rPr lang="en-US" noProof="0"/>
              <a:t>Click to edit Master text styles</a:t>
            </a:r>
          </a:p>
          <a:p>
            <a:pPr lvl="1" rtl="0"/>
            <a:r>
              <a:rPr lang="en-US" noProof="0"/>
              <a:t>Second level</a:t>
            </a:r>
          </a:p>
          <a:p>
            <a:pPr lvl="2" rtl="0"/>
            <a:r>
              <a:rPr lang="en-US" noProof="0"/>
              <a:t>Third level</a:t>
            </a:r>
          </a:p>
        </p:txBody>
      </p:sp>
    </p:spTree>
    <p:extLst>
      <p:ext uri="{BB962C8B-B14F-4D97-AF65-F5344CB8AC3E}">
        <p14:creationId xmlns:p14="http://schemas.microsoft.com/office/powerpoint/2010/main" val="3975031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D524B-88A8-1EF7-2C1E-5A0531C329F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F68B4E1-F938-22DE-6AA9-ED63A71D2E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50934B3-1A2A-7314-BF67-01AE657A264F}"/>
              </a:ext>
            </a:extLst>
          </p:cNvPr>
          <p:cNvSpPr>
            <a:spLocks noGrp="1"/>
          </p:cNvSpPr>
          <p:nvPr>
            <p:ph type="dt" sz="half" idx="10"/>
          </p:nvPr>
        </p:nvSpPr>
        <p:spPr/>
        <p:txBody>
          <a:bodyPr/>
          <a:lstStyle/>
          <a:p>
            <a:fld id="{88384D19-355F-4BB2-B895-505DDF9AD49D}" type="datetimeFigureOut">
              <a:rPr lang="en-GB" smtClean="0"/>
              <a:t>13/10/2023</a:t>
            </a:fld>
            <a:endParaRPr lang="en-GB"/>
          </a:p>
        </p:txBody>
      </p:sp>
      <p:sp>
        <p:nvSpPr>
          <p:cNvPr id="5" name="Footer Placeholder 4">
            <a:extLst>
              <a:ext uri="{FF2B5EF4-FFF2-40B4-BE49-F238E27FC236}">
                <a16:creationId xmlns:a16="http://schemas.microsoft.com/office/drawing/2014/main" id="{A784F0CA-5683-2C9A-66F0-CA4856592E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6F0E22-C080-377A-D128-5BC9ED64B2F9}"/>
              </a:ext>
            </a:extLst>
          </p:cNvPr>
          <p:cNvSpPr>
            <a:spLocks noGrp="1"/>
          </p:cNvSpPr>
          <p:nvPr>
            <p:ph type="sldNum" sz="quarter" idx="12"/>
          </p:nvPr>
        </p:nvSpPr>
        <p:spPr/>
        <p:txBody>
          <a:bodyPr/>
          <a:lstStyle/>
          <a:p>
            <a:fld id="{D81B4C8E-1C66-45F5-BA21-8CBE28C5D1A0}" type="slidenum">
              <a:rPr lang="en-GB" smtClean="0"/>
              <a:t>‹#›</a:t>
            </a:fld>
            <a:endParaRPr lang="en-GB"/>
          </a:p>
        </p:txBody>
      </p:sp>
    </p:spTree>
    <p:extLst>
      <p:ext uri="{BB962C8B-B14F-4D97-AF65-F5344CB8AC3E}">
        <p14:creationId xmlns:p14="http://schemas.microsoft.com/office/powerpoint/2010/main" val="163877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67E4B-3577-1739-7D02-B31EB8C73A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DF746DF-772C-0593-F771-46008AF45A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A061FA-AFB9-AA8E-1853-DCB2972123DB}"/>
              </a:ext>
            </a:extLst>
          </p:cNvPr>
          <p:cNvSpPr>
            <a:spLocks noGrp="1"/>
          </p:cNvSpPr>
          <p:nvPr>
            <p:ph type="dt" sz="half" idx="10"/>
          </p:nvPr>
        </p:nvSpPr>
        <p:spPr/>
        <p:txBody>
          <a:bodyPr/>
          <a:lstStyle/>
          <a:p>
            <a:fld id="{88384D19-355F-4BB2-B895-505DDF9AD49D}" type="datetimeFigureOut">
              <a:rPr lang="en-GB" smtClean="0"/>
              <a:t>13/10/2023</a:t>
            </a:fld>
            <a:endParaRPr lang="en-GB"/>
          </a:p>
        </p:txBody>
      </p:sp>
      <p:sp>
        <p:nvSpPr>
          <p:cNvPr id="5" name="Footer Placeholder 4">
            <a:extLst>
              <a:ext uri="{FF2B5EF4-FFF2-40B4-BE49-F238E27FC236}">
                <a16:creationId xmlns:a16="http://schemas.microsoft.com/office/drawing/2014/main" id="{FC17ECBA-3F6E-8AD7-10D4-C3C1B75F7E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2DBE31-AB83-5B2D-E89F-6F5BC74A9178}"/>
              </a:ext>
            </a:extLst>
          </p:cNvPr>
          <p:cNvSpPr>
            <a:spLocks noGrp="1"/>
          </p:cNvSpPr>
          <p:nvPr>
            <p:ph type="sldNum" sz="quarter" idx="12"/>
          </p:nvPr>
        </p:nvSpPr>
        <p:spPr/>
        <p:txBody>
          <a:bodyPr/>
          <a:lstStyle/>
          <a:p>
            <a:fld id="{D81B4C8E-1C66-45F5-BA21-8CBE28C5D1A0}" type="slidenum">
              <a:rPr lang="en-GB" smtClean="0"/>
              <a:t>‹#›</a:t>
            </a:fld>
            <a:endParaRPr lang="en-GB"/>
          </a:p>
        </p:txBody>
      </p:sp>
    </p:spTree>
    <p:extLst>
      <p:ext uri="{BB962C8B-B14F-4D97-AF65-F5344CB8AC3E}">
        <p14:creationId xmlns:p14="http://schemas.microsoft.com/office/powerpoint/2010/main" val="3221835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59ED1-E65B-8D0F-4A15-3D38384DFC1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0952DA-C7CC-1E94-EC71-7D289F81A9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FFE9B8E-00CB-0F01-B63E-DE33D14C3D0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F9B9312-32C0-1699-72C0-D3914DE5784A}"/>
              </a:ext>
            </a:extLst>
          </p:cNvPr>
          <p:cNvSpPr>
            <a:spLocks noGrp="1"/>
          </p:cNvSpPr>
          <p:nvPr>
            <p:ph type="dt" sz="half" idx="10"/>
          </p:nvPr>
        </p:nvSpPr>
        <p:spPr/>
        <p:txBody>
          <a:bodyPr/>
          <a:lstStyle/>
          <a:p>
            <a:fld id="{88384D19-355F-4BB2-B895-505DDF9AD49D}" type="datetimeFigureOut">
              <a:rPr lang="en-GB" smtClean="0"/>
              <a:t>13/10/2023</a:t>
            </a:fld>
            <a:endParaRPr lang="en-GB"/>
          </a:p>
        </p:txBody>
      </p:sp>
      <p:sp>
        <p:nvSpPr>
          <p:cNvPr id="6" name="Footer Placeholder 5">
            <a:extLst>
              <a:ext uri="{FF2B5EF4-FFF2-40B4-BE49-F238E27FC236}">
                <a16:creationId xmlns:a16="http://schemas.microsoft.com/office/drawing/2014/main" id="{FE97CD1E-4A7A-C47B-F842-8F38C98B0BD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52191F2-120E-2796-7215-D5314B37681F}"/>
              </a:ext>
            </a:extLst>
          </p:cNvPr>
          <p:cNvSpPr>
            <a:spLocks noGrp="1"/>
          </p:cNvSpPr>
          <p:nvPr>
            <p:ph type="sldNum" sz="quarter" idx="12"/>
          </p:nvPr>
        </p:nvSpPr>
        <p:spPr/>
        <p:txBody>
          <a:bodyPr/>
          <a:lstStyle/>
          <a:p>
            <a:fld id="{D81B4C8E-1C66-45F5-BA21-8CBE28C5D1A0}" type="slidenum">
              <a:rPr lang="en-GB" smtClean="0"/>
              <a:t>‹#›</a:t>
            </a:fld>
            <a:endParaRPr lang="en-GB"/>
          </a:p>
        </p:txBody>
      </p:sp>
    </p:spTree>
    <p:extLst>
      <p:ext uri="{BB962C8B-B14F-4D97-AF65-F5344CB8AC3E}">
        <p14:creationId xmlns:p14="http://schemas.microsoft.com/office/powerpoint/2010/main" val="4013568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FFE2B-C0BC-D6B4-1EFF-633043A0FEE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C797657-3073-434A-6000-68F4ED39A7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B061E1-0F8E-DF10-0D12-FD7E325E49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76E183E-1B80-47C0-1C08-ABE7A667C4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9484C0-75E1-9722-5B41-75542BD1F4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ACB5C4D-59B4-0DC2-51DA-3ECBC229E700}"/>
              </a:ext>
            </a:extLst>
          </p:cNvPr>
          <p:cNvSpPr>
            <a:spLocks noGrp="1"/>
          </p:cNvSpPr>
          <p:nvPr>
            <p:ph type="dt" sz="half" idx="10"/>
          </p:nvPr>
        </p:nvSpPr>
        <p:spPr/>
        <p:txBody>
          <a:bodyPr/>
          <a:lstStyle/>
          <a:p>
            <a:fld id="{88384D19-355F-4BB2-B895-505DDF9AD49D}" type="datetimeFigureOut">
              <a:rPr lang="en-GB" smtClean="0"/>
              <a:t>13/10/2023</a:t>
            </a:fld>
            <a:endParaRPr lang="en-GB"/>
          </a:p>
        </p:txBody>
      </p:sp>
      <p:sp>
        <p:nvSpPr>
          <p:cNvPr id="8" name="Footer Placeholder 7">
            <a:extLst>
              <a:ext uri="{FF2B5EF4-FFF2-40B4-BE49-F238E27FC236}">
                <a16:creationId xmlns:a16="http://schemas.microsoft.com/office/drawing/2014/main" id="{113B39AC-D9A5-DDB1-2FA7-707B424E794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0696F1F-5631-D266-820F-40F85EA60290}"/>
              </a:ext>
            </a:extLst>
          </p:cNvPr>
          <p:cNvSpPr>
            <a:spLocks noGrp="1"/>
          </p:cNvSpPr>
          <p:nvPr>
            <p:ph type="sldNum" sz="quarter" idx="12"/>
          </p:nvPr>
        </p:nvSpPr>
        <p:spPr/>
        <p:txBody>
          <a:bodyPr/>
          <a:lstStyle/>
          <a:p>
            <a:fld id="{D81B4C8E-1C66-45F5-BA21-8CBE28C5D1A0}" type="slidenum">
              <a:rPr lang="en-GB" smtClean="0"/>
              <a:t>‹#›</a:t>
            </a:fld>
            <a:endParaRPr lang="en-GB"/>
          </a:p>
        </p:txBody>
      </p:sp>
    </p:spTree>
    <p:extLst>
      <p:ext uri="{BB962C8B-B14F-4D97-AF65-F5344CB8AC3E}">
        <p14:creationId xmlns:p14="http://schemas.microsoft.com/office/powerpoint/2010/main" val="1544146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CF8BA-EF7A-37D0-670D-56A1E3D6BDF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37FDB3B-D918-EE17-4FC7-DF3C29C5A957}"/>
              </a:ext>
            </a:extLst>
          </p:cNvPr>
          <p:cNvSpPr>
            <a:spLocks noGrp="1"/>
          </p:cNvSpPr>
          <p:nvPr>
            <p:ph type="dt" sz="half" idx="10"/>
          </p:nvPr>
        </p:nvSpPr>
        <p:spPr/>
        <p:txBody>
          <a:bodyPr/>
          <a:lstStyle/>
          <a:p>
            <a:fld id="{88384D19-355F-4BB2-B895-505DDF9AD49D}" type="datetimeFigureOut">
              <a:rPr lang="en-GB" smtClean="0"/>
              <a:t>13/10/2023</a:t>
            </a:fld>
            <a:endParaRPr lang="en-GB"/>
          </a:p>
        </p:txBody>
      </p:sp>
      <p:sp>
        <p:nvSpPr>
          <p:cNvPr id="4" name="Footer Placeholder 3">
            <a:extLst>
              <a:ext uri="{FF2B5EF4-FFF2-40B4-BE49-F238E27FC236}">
                <a16:creationId xmlns:a16="http://schemas.microsoft.com/office/drawing/2014/main" id="{923C8E4D-4253-D3A2-4E12-EAD65306E41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435A484-FB0D-3DFE-1E3A-6FC7E2071CDB}"/>
              </a:ext>
            </a:extLst>
          </p:cNvPr>
          <p:cNvSpPr>
            <a:spLocks noGrp="1"/>
          </p:cNvSpPr>
          <p:nvPr>
            <p:ph type="sldNum" sz="quarter" idx="12"/>
          </p:nvPr>
        </p:nvSpPr>
        <p:spPr/>
        <p:txBody>
          <a:bodyPr/>
          <a:lstStyle/>
          <a:p>
            <a:fld id="{D81B4C8E-1C66-45F5-BA21-8CBE28C5D1A0}" type="slidenum">
              <a:rPr lang="en-GB" smtClean="0"/>
              <a:t>‹#›</a:t>
            </a:fld>
            <a:endParaRPr lang="en-GB"/>
          </a:p>
        </p:txBody>
      </p:sp>
    </p:spTree>
    <p:extLst>
      <p:ext uri="{BB962C8B-B14F-4D97-AF65-F5344CB8AC3E}">
        <p14:creationId xmlns:p14="http://schemas.microsoft.com/office/powerpoint/2010/main" val="3235460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854C04-6DB2-406E-9964-97D682766C9F}"/>
              </a:ext>
            </a:extLst>
          </p:cNvPr>
          <p:cNvSpPr>
            <a:spLocks noGrp="1"/>
          </p:cNvSpPr>
          <p:nvPr>
            <p:ph type="dt" sz="half" idx="10"/>
          </p:nvPr>
        </p:nvSpPr>
        <p:spPr/>
        <p:txBody>
          <a:bodyPr/>
          <a:lstStyle/>
          <a:p>
            <a:fld id="{88384D19-355F-4BB2-B895-505DDF9AD49D}" type="datetimeFigureOut">
              <a:rPr lang="en-GB" smtClean="0"/>
              <a:t>13/10/2023</a:t>
            </a:fld>
            <a:endParaRPr lang="en-GB"/>
          </a:p>
        </p:txBody>
      </p:sp>
      <p:sp>
        <p:nvSpPr>
          <p:cNvPr id="3" name="Footer Placeholder 2">
            <a:extLst>
              <a:ext uri="{FF2B5EF4-FFF2-40B4-BE49-F238E27FC236}">
                <a16:creationId xmlns:a16="http://schemas.microsoft.com/office/drawing/2014/main" id="{67CEC634-BF9B-CD53-7017-4F96E36267F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E076F68-8262-FF0C-FC59-8B1EFC7F48BA}"/>
              </a:ext>
            </a:extLst>
          </p:cNvPr>
          <p:cNvSpPr>
            <a:spLocks noGrp="1"/>
          </p:cNvSpPr>
          <p:nvPr>
            <p:ph type="sldNum" sz="quarter" idx="12"/>
          </p:nvPr>
        </p:nvSpPr>
        <p:spPr/>
        <p:txBody>
          <a:bodyPr/>
          <a:lstStyle/>
          <a:p>
            <a:fld id="{D81B4C8E-1C66-45F5-BA21-8CBE28C5D1A0}" type="slidenum">
              <a:rPr lang="en-GB" smtClean="0"/>
              <a:t>‹#›</a:t>
            </a:fld>
            <a:endParaRPr lang="en-GB"/>
          </a:p>
        </p:txBody>
      </p:sp>
    </p:spTree>
    <p:extLst>
      <p:ext uri="{BB962C8B-B14F-4D97-AF65-F5344CB8AC3E}">
        <p14:creationId xmlns:p14="http://schemas.microsoft.com/office/powerpoint/2010/main" val="2328390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96F4B-011D-B084-BAB7-C3A8130CD0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BDA712D-D732-C2C8-3A1F-16E9D45D90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9226643-2095-F414-6AA2-CC51023EFC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ED0344-E1D5-FC9E-05AE-AA14CD0238F2}"/>
              </a:ext>
            </a:extLst>
          </p:cNvPr>
          <p:cNvSpPr>
            <a:spLocks noGrp="1"/>
          </p:cNvSpPr>
          <p:nvPr>
            <p:ph type="dt" sz="half" idx="10"/>
          </p:nvPr>
        </p:nvSpPr>
        <p:spPr/>
        <p:txBody>
          <a:bodyPr/>
          <a:lstStyle/>
          <a:p>
            <a:fld id="{88384D19-355F-4BB2-B895-505DDF9AD49D}" type="datetimeFigureOut">
              <a:rPr lang="en-GB" smtClean="0"/>
              <a:t>13/10/2023</a:t>
            </a:fld>
            <a:endParaRPr lang="en-GB"/>
          </a:p>
        </p:txBody>
      </p:sp>
      <p:sp>
        <p:nvSpPr>
          <p:cNvPr id="6" name="Footer Placeholder 5">
            <a:extLst>
              <a:ext uri="{FF2B5EF4-FFF2-40B4-BE49-F238E27FC236}">
                <a16:creationId xmlns:a16="http://schemas.microsoft.com/office/drawing/2014/main" id="{122AA00C-B7DC-4608-9DD0-57BA5A65474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690CA1C-762D-829F-8DFA-85A638F82647}"/>
              </a:ext>
            </a:extLst>
          </p:cNvPr>
          <p:cNvSpPr>
            <a:spLocks noGrp="1"/>
          </p:cNvSpPr>
          <p:nvPr>
            <p:ph type="sldNum" sz="quarter" idx="12"/>
          </p:nvPr>
        </p:nvSpPr>
        <p:spPr/>
        <p:txBody>
          <a:bodyPr/>
          <a:lstStyle/>
          <a:p>
            <a:fld id="{D81B4C8E-1C66-45F5-BA21-8CBE28C5D1A0}" type="slidenum">
              <a:rPr lang="en-GB" smtClean="0"/>
              <a:t>‹#›</a:t>
            </a:fld>
            <a:endParaRPr lang="en-GB"/>
          </a:p>
        </p:txBody>
      </p:sp>
    </p:spTree>
    <p:extLst>
      <p:ext uri="{BB962C8B-B14F-4D97-AF65-F5344CB8AC3E}">
        <p14:creationId xmlns:p14="http://schemas.microsoft.com/office/powerpoint/2010/main" val="888638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4972-3ED1-87BD-416C-2FE1BF7360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4E1DCC0-5206-F166-1FF9-3FC3452C97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107E5BE-F1D0-5F17-B235-038AD1F3C9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B8A275-9FB1-F8CB-CE27-3B91C5757E41}"/>
              </a:ext>
            </a:extLst>
          </p:cNvPr>
          <p:cNvSpPr>
            <a:spLocks noGrp="1"/>
          </p:cNvSpPr>
          <p:nvPr>
            <p:ph type="dt" sz="half" idx="10"/>
          </p:nvPr>
        </p:nvSpPr>
        <p:spPr/>
        <p:txBody>
          <a:bodyPr/>
          <a:lstStyle/>
          <a:p>
            <a:fld id="{88384D19-355F-4BB2-B895-505DDF9AD49D}" type="datetimeFigureOut">
              <a:rPr lang="en-GB" smtClean="0"/>
              <a:t>13/10/2023</a:t>
            </a:fld>
            <a:endParaRPr lang="en-GB"/>
          </a:p>
        </p:txBody>
      </p:sp>
      <p:sp>
        <p:nvSpPr>
          <p:cNvPr id="6" name="Footer Placeholder 5">
            <a:extLst>
              <a:ext uri="{FF2B5EF4-FFF2-40B4-BE49-F238E27FC236}">
                <a16:creationId xmlns:a16="http://schemas.microsoft.com/office/drawing/2014/main" id="{D4B50539-2C03-4EC1-34C1-28206E96761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22244B9-1182-A41B-9A18-792EE235F4DB}"/>
              </a:ext>
            </a:extLst>
          </p:cNvPr>
          <p:cNvSpPr>
            <a:spLocks noGrp="1"/>
          </p:cNvSpPr>
          <p:nvPr>
            <p:ph type="sldNum" sz="quarter" idx="12"/>
          </p:nvPr>
        </p:nvSpPr>
        <p:spPr/>
        <p:txBody>
          <a:bodyPr/>
          <a:lstStyle/>
          <a:p>
            <a:fld id="{D81B4C8E-1C66-45F5-BA21-8CBE28C5D1A0}" type="slidenum">
              <a:rPr lang="en-GB" smtClean="0"/>
              <a:t>‹#›</a:t>
            </a:fld>
            <a:endParaRPr lang="en-GB"/>
          </a:p>
        </p:txBody>
      </p:sp>
    </p:spTree>
    <p:extLst>
      <p:ext uri="{BB962C8B-B14F-4D97-AF65-F5344CB8AC3E}">
        <p14:creationId xmlns:p14="http://schemas.microsoft.com/office/powerpoint/2010/main" val="2496891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678431-C1A9-2011-1302-B7302EDF31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9671CE4-B998-9174-7A03-F3AB719486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01F882-5C0D-C8E8-749C-535A9F7FB9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384D19-355F-4BB2-B895-505DDF9AD49D}" type="datetimeFigureOut">
              <a:rPr lang="en-GB" smtClean="0"/>
              <a:t>13/10/2023</a:t>
            </a:fld>
            <a:endParaRPr lang="en-GB"/>
          </a:p>
        </p:txBody>
      </p:sp>
      <p:sp>
        <p:nvSpPr>
          <p:cNvPr id="5" name="Footer Placeholder 4">
            <a:extLst>
              <a:ext uri="{FF2B5EF4-FFF2-40B4-BE49-F238E27FC236}">
                <a16:creationId xmlns:a16="http://schemas.microsoft.com/office/drawing/2014/main" id="{401D170F-B5BD-568E-588D-88D4C9A91A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6DB3043-311C-CAA3-574A-1215F6F316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1B4C8E-1C66-45F5-BA21-8CBE28C5D1A0}" type="slidenum">
              <a:rPr lang="en-GB" smtClean="0"/>
              <a:t>‹#›</a:t>
            </a:fld>
            <a:endParaRPr lang="en-GB"/>
          </a:p>
        </p:txBody>
      </p:sp>
    </p:spTree>
    <p:extLst>
      <p:ext uri="{BB962C8B-B14F-4D97-AF65-F5344CB8AC3E}">
        <p14:creationId xmlns:p14="http://schemas.microsoft.com/office/powerpoint/2010/main" val="4023754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inyurl.com/2s39mbr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jpeg"/><Relationship Id="rId7" Type="http://schemas.openxmlformats.org/officeDocument/2006/relationships/image" Target="../media/image24.jpg"/><Relationship Id="rId12" Type="http://schemas.openxmlformats.org/officeDocument/2006/relationships/image" Target="../media/image29.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jpe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jpeg"/></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48.jpg"/></Relationships>
</file>

<file path=ppt/slides/_rels/slide32.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hyperlink" Target="https://socialvalueengine.com/" TargetMode="External"/><Relationship Id="rId4" Type="http://schemas.openxmlformats.org/officeDocument/2006/relationships/hyperlink" Target="mailto:conor.mcgale@roseregeneration.co.uk"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01FD8B-FA48-7446-6FA7-CC402425BC6C}"/>
              </a:ext>
            </a:extLst>
          </p:cNvPr>
          <p:cNvSpPr>
            <a:spLocks noGrp="1"/>
          </p:cNvSpPr>
          <p:nvPr>
            <p:ph type="ctrTitle"/>
          </p:nvPr>
        </p:nvSpPr>
        <p:spPr>
          <a:xfrm>
            <a:off x="4654296" y="640080"/>
            <a:ext cx="6894576" cy="3566160"/>
          </a:xfrm>
        </p:spPr>
        <p:txBody>
          <a:bodyPr anchor="b">
            <a:normAutofit/>
          </a:bodyPr>
          <a:lstStyle/>
          <a:p>
            <a:pPr algn="l"/>
            <a:r>
              <a:rPr lang="en-GB" sz="6600" dirty="0"/>
              <a:t>Social Value &amp; Funding Applications</a:t>
            </a:r>
          </a:p>
        </p:txBody>
      </p:sp>
      <p:sp>
        <p:nvSpPr>
          <p:cNvPr id="3" name="Subtitle 2">
            <a:extLst>
              <a:ext uri="{FF2B5EF4-FFF2-40B4-BE49-F238E27FC236}">
                <a16:creationId xmlns:a16="http://schemas.microsoft.com/office/drawing/2014/main" id="{C4D981F2-642E-B1A5-E130-DA13D5B84A43}"/>
              </a:ext>
            </a:extLst>
          </p:cNvPr>
          <p:cNvSpPr>
            <a:spLocks noGrp="1"/>
          </p:cNvSpPr>
          <p:nvPr>
            <p:ph type="subTitle" idx="1"/>
          </p:nvPr>
        </p:nvSpPr>
        <p:spPr>
          <a:xfrm>
            <a:off x="4654296" y="4636008"/>
            <a:ext cx="6894576" cy="1572768"/>
          </a:xfrm>
        </p:spPr>
        <p:txBody>
          <a:bodyPr>
            <a:normAutofit/>
          </a:bodyPr>
          <a:lstStyle/>
          <a:p>
            <a:pPr algn="l"/>
            <a:r>
              <a:rPr lang="en-GB" dirty="0"/>
              <a:t>Conor Mc Gale</a:t>
            </a:r>
          </a:p>
          <a:p>
            <a:pPr algn="l"/>
            <a:r>
              <a:rPr lang="en-GB" dirty="0"/>
              <a:t>Rose Regeneration</a:t>
            </a:r>
          </a:p>
        </p:txBody>
      </p:sp>
      <p:pic>
        <p:nvPicPr>
          <p:cNvPr id="20" name="Picture 19" descr="Wood human figure">
            <a:extLst>
              <a:ext uri="{FF2B5EF4-FFF2-40B4-BE49-F238E27FC236}">
                <a16:creationId xmlns:a16="http://schemas.microsoft.com/office/drawing/2014/main" id="{D04E925F-6C2E-1782-7CCC-4A1230083B4B}"/>
              </a:ext>
            </a:extLst>
          </p:cNvPr>
          <p:cNvPicPr>
            <a:picLocks noChangeAspect="1"/>
          </p:cNvPicPr>
          <p:nvPr/>
        </p:nvPicPr>
        <p:blipFill rotWithShape="1">
          <a:blip r:embed="rId2"/>
          <a:srcRect l="5005" r="55578" b="-1"/>
          <a:stretch/>
        </p:blipFill>
        <p:spPr>
          <a:xfrm>
            <a:off x="20" y="10"/>
            <a:ext cx="4049786" cy="6857990"/>
          </a:xfrm>
          <a:custGeom>
            <a:avLst/>
            <a:gdLst/>
            <a:ahLst/>
            <a:cxnLst/>
            <a:rect l="l" t="t" r="r" b="b"/>
            <a:pathLst>
              <a:path w="4049806" h="6858000">
                <a:moveTo>
                  <a:pt x="0" y="0"/>
                </a:moveTo>
                <a:lnTo>
                  <a:pt x="4018525" y="0"/>
                </a:lnTo>
                <a:lnTo>
                  <a:pt x="4019816" y="10931"/>
                </a:lnTo>
                <a:cubicBezTo>
                  <a:pt x="4034945" y="94836"/>
                  <a:pt x="4032275" y="179884"/>
                  <a:pt x="4036343" y="264297"/>
                </a:cubicBezTo>
                <a:cubicBezTo>
                  <a:pt x="4041301" y="367652"/>
                  <a:pt x="4035072" y="471135"/>
                  <a:pt x="4032911" y="574617"/>
                </a:cubicBezTo>
                <a:cubicBezTo>
                  <a:pt x="4031004" y="662717"/>
                  <a:pt x="4022232" y="750690"/>
                  <a:pt x="4025029" y="838916"/>
                </a:cubicBezTo>
                <a:cubicBezTo>
                  <a:pt x="4025029" y="841968"/>
                  <a:pt x="4025029" y="845019"/>
                  <a:pt x="4025029" y="848070"/>
                </a:cubicBezTo>
                <a:cubicBezTo>
                  <a:pt x="4017020" y="945068"/>
                  <a:pt x="4017020" y="1042576"/>
                  <a:pt x="4025029" y="1139574"/>
                </a:cubicBezTo>
                <a:cubicBezTo>
                  <a:pt x="4027609" y="1179950"/>
                  <a:pt x="4026885" y="1220466"/>
                  <a:pt x="4022868" y="1260728"/>
                </a:cubicBezTo>
                <a:cubicBezTo>
                  <a:pt x="4019054" y="1311960"/>
                  <a:pt x="4006849" y="1364083"/>
                  <a:pt x="4015621" y="1414934"/>
                </a:cubicBezTo>
                <a:cubicBezTo>
                  <a:pt x="4021367" y="1456784"/>
                  <a:pt x="4024558" y="1498940"/>
                  <a:pt x="4025156" y="1541172"/>
                </a:cubicBezTo>
                <a:cubicBezTo>
                  <a:pt x="4029478" y="1635755"/>
                  <a:pt x="4025283" y="1730847"/>
                  <a:pt x="4023757" y="1825685"/>
                </a:cubicBezTo>
                <a:cubicBezTo>
                  <a:pt x="4021850" y="1936286"/>
                  <a:pt x="4024647" y="2046634"/>
                  <a:pt x="4015748" y="2157235"/>
                </a:cubicBezTo>
                <a:cubicBezTo>
                  <a:pt x="4010790" y="2246581"/>
                  <a:pt x="4010790" y="2336130"/>
                  <a:pt x="4015748" y="2425476"/>
                </a:cubicBezTo>
                <a:cubicBezTo>
                  <a:pt x="4018164" y="2507473"/>
                  <a:pt x="4030495" y="2588454"/>
                  <a:pt x="4028461" y="2671214"/>
                </a:cubicBezTo>
                <a:cubicBezTo>
                  <a:pt x="4026046" y="2767832"/>
                  <a:pt x="4014604" y="2863940"/>
                  <a:pt x="4018164" y="2960685"/>
                </a:cubicBezTo>
                <a:cubicBezTo>
                  <a:pt x="4019816" y="3006832"/>
                  <a:pt x="4019944" y="3052980"/>
                  <a:pt x="4020961" y="3099127"/>
                </a:cubicBezTo>
                <a:cubicBezTo>
                  <a:pt x="4021978" y="3154682"/>
                  <a:pt x="4032021" y="3210110"/>
                  <a:pt x="4026427" y="3265665"/>
                </a:cubicBezTo>
                <a:cubicBezTo>
                  <a:pt x="4017147" y="3358087"/>
                  <a:pt x="3993120" y="3448857"/>
                  <a:pt x="4008121" y="3543567"/>
                </a:cubicBezTo>
                <a:cubicBezTo>
                  <a:pt x="4016384" y="3595690"/>
                  <a:pt x="4025791" y="3647940"/>
                  <a:pt x="4030495" y="3700571"/>
                </a:cubicBezTo>
                <a:cubicBezTo>
                  <a:pt x="4034690" y="3747608"/>
                  <a:pt x="4045369" y="3795408"/>
                  <a:pt x="4037233" y="3842191"/>
                </a:cubicBezTo>
                <a:cubicBezTo>
                  <a:pt x="4030368" y="3882237"/>
                  <a:pt x="4034055" y="3922282"/>
                  <a:pt x="4028715" y="3962327"/>
                </a:cubicBezTo>
                <a:cubicBezTo>
                  <a:pt x="4021723" y="4014831"/>
                  <a:pt x="4017910" y="4068352"/>
                  <a:pt x="4012697" y="4121111"/>
                </a:cubicBezTo>
                <a:cubicBezTo>
                  <a:pt x="4007866" y="4169038"/>
                  <a:pt x="4004307" y="4216838"/>
                  <a:pt x="4017020" y="4261841"/>
                </a:cubicBezTo>
                <a:cubicBezTo>
                  <a:pt x="4048039" y="4375112"/>
                  <a:pt x="4031004" y="4487748"/>
                  <a:pt x="4019308" y="4600257"/>
                </a:cubicBezTo>
                <a:cubicBezTo>
                  <a:pt x="4013587" y="4655049"/>
                  <a:pt x="4005197" y="4712765"/>
                  <a:pt x="4017910" y="4762853"/>
                </a:cubicBezTo>
                <a:cubicBezTo>
                  <a:pt x="4041428" y="4851716"/>
                  <a:pt x="4022995" y="4936764"/>
                  <a:pt x="4012824" y="5021432"/>
                </a:cubicBezTo>
                <a:cubicBezTo>
                  <a:pt x="4002654" y="5106099"/>
                  <a:pt x="4000239" y="5189495"/>
                  <a:pt x="4018037" y="5272637"/>
                </a:cubicBezTo>
                <a:cubicBezTo>
                  <a:pt x="4030495" y="5331116"/>
                  <a:pt x="4030495" y="5390612"/>
                  <a:pt x="4032021" y="5449600"/>
                </a:cubicBezTo>
                <a:cubicBezTo>
                  <a:pt x="4032911" y="5486339"/>
                  <a:pt x="4019308" y="5523842"/>
                  <a:pt x="4010282" y="5560582"/>
                </a:cubicBezTo>
                <a:cubicBezTo>
                  <a:pt x="3994009" y="5626943"/>
                  <a:pt x="3988162" y="5694321"/>
                  <a:pt x="4010282" y="5759029"/>
                </a:cubicBezTo>
                <a:cubicBezTo>
                  <a:pt x="4040793" y="5848655"/>
                  <a:pt x="4058336" y="5938407"/>
                  <a:pt x="4045623" y="6033117"/>
                </a:cubicBezTo>
                <a:cubicBezTo>
                  <a:pt x="4038377" y="6091724"/>
                  <a:pt x="4036597" y="6151347"/>
                  <a:pt x="4025664" y="6209190"/>
                </a:cubicBezTo>
                <a:cubicBezTo>
                  <a:pt x="4007358" y="6304790"/>
                  <a:pt x="4013841" y="6399882"/>
                  <a:pt x="4028461" y="6494211"/>
                </a:cubicBezTo>
                <a:cubicBezTo>
                  <a:pt x="4038542" y="6573081"/>
                  <a:pt x="4039610" y="6652829"/>
                  <a:pt x="4031639" y="6731941"/>
                </a:cubicBezTo>
                <a:lnTo>
                  <a:pt x="4022913" y="6858000"/>
                </a:lnTo>
                <a:lnTo>
                  <a:pt x="0" y="6858000"/>
                </a:lnTo>
                <a:close/>
              </a:path>
            </a:pathLst>
          </a:custGeom>
        </p:spPr>
      </p:pic>
      <p:sp>
        <p:nvSpPr>
          <p:cNvPr id="26" name="sketchy line">
            <a:extLst>
              <a:ext uri="{FF2B5EF4-FFF2-40B4-BE49-F238E27FC236}">
                <a16:creationId xmlns:a16="http://schemas.microsoft.com/office/drawing/2014/main" id="{82580482-BA80-420A-8A05-C58E97F2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4409267"/>
            <a:ext cx="4242816" cy="18288"/>
          </a:xfrm>
          <a:custGeom>
            <a:avLst/>
            <a:gdLst>
              <a:gd name="connsiteX0" fmla="*/ 0 w 4242816"/>
              <a:gd name="connsiteY0" fmla="*/ 0 h 18288"/>
              <a:gd name="connsiteX1" fmla="*/ 690973 w 4242816"/>
              <a:gd name="connsiteY1" fmla="*/ 0 h 18288"/>
              <a:gd name="connsiteX2" fmla="*/ 1212233 w 4242816"/>
              <a:gd name="connsiteY2" fmla="*/ 0 h 18288"/>
              <a:gd name="connsiteX3" fmla="*/ 1860778 w 4242816"/>
              <a:gd name="connsiteY3" fmla="*/ 0 h 18288"/>
              <a:gd name="connsiteX4" fmla="*/ 2424466 w 4242816"/>
              <a:gd name="connsiteY4" fmla="*/ 0 h 18288"/>
              <a:gd name="connsiteX5" fmla="*/ 3115439 w 4242816"/>
              <a:gd name="connsiteY5" fmla="*/ 0 h 18288"/>
              <a:gd name="connsiteX6" fmla="*/ 3636699 w 4242816"/>
              <a:gd name="connsiteY6" fmla="*/ 0 h 18288"/>
              <a:gd name="connsiteX7" fmla="*/ 4242816 w 4242816"/>
              <a:gd name="connsiteY7" fmla="*/ 0 h 18288"/>
              <a:gd name="connsiteX8" fmla="*/ 4242816 w 4242816"/>
              <a:gd name="connsiteY8" fmla="*/ 18288 h 18288"/>
              <a:gd name="connsiteX9" fmla="*/ 3636699 w 4242816"/>
              <a:gd name="connsiteY9" fmla="*/ 18288 h 18288"/>
              <a:gd name="connsiteX10" fmla="*/ 3030583 w 4242816"/>
              <a:gd name="connsiteY10" fmla="*/ 18288 h 18288"/>
              <a:gd name="connsiteX11" fmla="*/ 2466894 w 4242816"/>
              <a:gd name="connsiteY11" fmla="*/ 18288 h 18288"/>
              <a:gd name="connsiteX12" fmla="*/ 1988062 w 4242816"/>
              <a:gd name="connsiteY12" fmla="*/ 18288 h 18288"/>
              <a:gd name="connsiteX13" fmla="*/ 1466802 w 4242816"/>
              <a:gd name="connsiteY13" fmla="*/ 18288 h 18288"/>
              <a:gd name="connsiteX14" fmla="*/ 860686 w 4242816"/>
              <a:gd name="connsiteY14" fmla="*/ 18288 h 18288"/>
              <a:gd name="connsiteX15" fmla="*/ 0 w 4242816"/>
              <a:gd name="connsiteY15" fmla="*/ 18288 h 18288"/>
              <a:gd name="connsiteX16" fmla="*/ 0 w 4242816"/>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2816" h="18288" fill="none" extrusionOk="0">
                <a:moveTo>
                  <a:pt x="0" y="0"/>
                </a:moveTo>
                <a:cubicBezTo>
                  <a:pt x="249934" y="1471"/>
                  <a:pt x="379877" y="-29444"/>
                  <a:pt x="690973" y="0"/>
                </a:cubicBezTo>
                <a:cubicBezTo>
                  <a:pt x="1002069" y="29444"/>
                  <a:pt x="1021583" y="17501"/>
                  <a:pt x="1212233" y="0"/>
                </a:cubicBezTo>
                <a:cubicBezTo>
                  <a:pt x="1402883" y="-17501"/>
                  <a:pt x="1678760" y="5386"/>
                  <a:pt x="1860778" y="0"/>
                </a:cubicBezTo>
                <a:cubicBezTo>
                  <a:pt x="2042796" y="-5386"/>
                  <a:pt x="2245608" y="-22401"/>
                  <a:pt x="2424466" y="0"/>
                </a:cubicBezTo>
                <a:cubicBezTo>
                  <a:pt x="2603324" y="22401"/>
                  <a:pt x="2890020" y="33806"/>
                  <a:pt x="3115439" y="0"/>
                </a:cubicBezTo>
                <a:cubicBezTo>
                  <a:pt x="3340858" y="-33806"/>
                  <a:pt x="3428300" y="18628"/>
                  <a:pt x="3636699" y="0"/>
                </a:cubicBezTo>
                <a:cubicBezTo>
                  <a:pt x="3845098" y="-18628"/>
                  <a:pt x="4108824" y="5541"/>
                  <a:pt x="4242816" y="0"/>
                </a:cubicBezTo>
                <a:cubicBezTo>
                  <a:pt x="4242066" y="4160"/>
                  <a:pt x="4243125" y="10356"/>
                  <a:pt x="4242816" y="18288"/>
                </a:cubicBezTo>
                <a:cubicBezTo>
                  <a:pt x="4113424" y="32735"/>
                  <a:pt x="3768327" y="47567"/>
                  <a:pt x="3636699" y="18288"/>
                </a:cubicBezTo>
                <a:cubicBezTo>
                  <a:pt x="3505071" y="-10991"/>
                  <a:pt x="3294208" y="-4990"/>
                  <a:pt x="3030583" y="18288"/>
                </a:cubicBezTo>
                <a:cubicBezTo>
                  <a:pt x="2766958" y="41566"/>
                  <a:pt x="2649277" y="20974"/>
                  <a:pt x="2466894" y="18288"/>
                </a:cubicBezTo>
                <a:cubicBezTo>
                  <a:pt x="2284511" y="15602"/>
                  <a:pt x="2151277" y="1154"/>
                  <a:pt x="1988062" y="18288"/>
                </a:cubicBezTo>
                <a:cubicBezTo>
                  <a:pt x="1824847" y="35422"/>
                  <a:pt x="1691359" y="9265"/>
                  <a:pt x="1466802" y="18288"/>
                </a:cubicBezTo>
                <a:cubicBezTo>
                  <a:pt x="1242245" y="27311"/>
                  <a:pt x="1006161" y="36605"/>
                  <a:pt x="860686" y="18288"/>
                </a:cubicBezTo>
                <a:cubicBezTo>
                  <a:pt x="715211" y="-29"/>
                  <a:pt x="242774" y="46538"/>
                  <a:pt x="0" y="18288"/>
                </a:cubicBezTo>
                <a:cubicBezTo>
                  <a:pt x="-146" y="11482"/>
                  <a:pt x="-422" y="5192"/>
                  <a:pt x="0" y="0"/>
                </a:cubicBezTo>
                <a:close/>
              </a:path>
              <a:path w="4242816" h="18288" stroke="0" extrusionOk="0">
                <a:moveTo>
                  <a:pt x="0" y="0"/>
                </a:moveTo>
                <a:cubicBezTo>
                  <a:pt x="259751" y="-14018"/>
                  <a:pt x="356632" y="-15007"/>
                  <a:pt x="521260" y="0"/>
                </a:cubicBezTo>
                <a:cubicBezTo>
                  <a:pt x="685888" y="15007"/>
                  <a:pt x="885786" y="5167"/>
                  <a:pt x="1212233" y="0"/>
                </a:cubicBezTo>
                <a:cubicBezTo>
                  <a:pt x="1538680" y="-5167"/>
                  <a:pt x="1458849" y="7951"/>
                  <a:pt x="1691065" y="0"/>
                </a:cubicBezTo>
                <a:cubicBezTo>
                  <a:pt x="1923281" y="-7951"/>
                  <a:pt x="1985780" y="-16303"/>
                  <a:pt x="2169897" y="0"/>
                </a:cubicBezTo>
                <a:cubicBezTo>
                  <a:pt x="2354014" y="16303"/>
                  <a:pt x="2633054" y="-2739"/>
                  <a:pt x="2776014" y="0"/>
                </a:cubicBezTo>
                <a:cubicBezTo>
                  <a:pt x="2918974" y="2739"/>
                  <a:pt x="3112688" y="-15682"/>
                  <a:pt x="3339702" y="0"/>
                </a:cubicBezTo>
                <a:cubicBezTo>
                  <a:pt x="3566716" y="15682"/>
                  <a:pt x="4015278" y="-28467"/>
                  <a:pt x="4242816" y="0"/>
                </a:cubicBezTo>
                <a:cubicBezTo>
                  <a:pt x="4243501" y="7633"/>
                  <a:pt x="4242294" y="10002"/>
                  <a:pt x="4242816" y="18288"/>
                </a:cubicBezTo>
                <a:cubicBezTo>
                  <a:pt x="3924964" y="16283"/>
                  <a:pt x="3746362" y="-1805"/>
                  <a:pt x="3551843" y="18288"/>
                </a:cubicBezTo>
                <a:cubicBezTo>
                  <a:pt x="3357324" y="38381"/>
                  <a:pt x="3126422" y="47156"/>
                  <a:pt x="2860870" y="18288"/>
                </a:cubicBezTo>
                <a:cubicBezTo>
                  <a:pt x="2595318" y="-10580"/>
                  <a:pt x="2572437" y="11441"/>
                  <a:pt x="2297182" y="18288"/>
                </a:cubicBezTo>
                <a:cubicBezTo>
                  <a:pt x="2021927" y="25135"/>
                  <a:pt x="1916908" y="33601"/>
                  <a:pt x="1733493" y="18288"/>
                </a:cubicBezTo>
                <a:cubicBezTo>
                  <a:pt x="1550078" y="2975"/>
                  <a:pt x="1412440" y="27896"/>
                  <a:pt x="1212233" y="18288"/>
                </a:cubicBezTo>
                <a:cubicBezTo>
                  <a:pt x="1012026" y="8680"/>
                  <a:pt x="914386" y="13859"/>
                  <a:pt x="648545" y="18288"/>
                </a:cubicBezTo>
                <a:cubicBezTo>
                  <a:pt x="382704" y="22717"/>
                  <a:pt x="233522" y="39342"/>
                  <a:pt x="0" y="18288"/>
                </a:cubicBezTo>
                <a:cubicBezTo>
                  <a:pt x="-772" y="13661"/>
                  <a:pt x="-839" y="849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613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400"/>
                                        <p:tgtEl>
                                          <p:spTgt spid="3">
                                            <p:txEl>
                                              <p:pRg st="1" end="1"/>
                                            </p:txEl>
                                          </p:spTgt>
                                        </p:tgtEl>
                                      </p:cBhvr>
                                    </p:animEffect>
                                  </p:childTnLst>
                                </p:cTn>
                              </p:par>
                              <p:par>
                                <p:cTn id="13" presetID="10" presetClass="entr" presetSubtype="0" fill="hold" grpId="0" nodeType="withEffect">
                                  <p:stCondLst>
                                    <p:cond delay="1000"/>
                                  </p:stCondLst>
                                  <p:iterate type="lt">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17BDD930-0E65-490A-9CE5-554C357C44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A912C67-99A1-4956-8F68-1846C2177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4672" y="457200"/>
            <a:ext cx="10579398" cy="1299411"/>
          </a:xfrm>
        </p:spPr>
        <p:txBody>
          <a:bodyPr>
            <a:normAutofit/>
          </a:bodyPr>
          <a:lstStyle/>
          <a:p>
            <a:r>
              <a:rPr lang="en-GB" sz="3600" b="1">
                <a:solidFill>
                  <a:schemeClr val="tx2"/>
                </a:solidFill>
              </a:rPr>
              <a:t>The Principles and SROI</a:t>
            </a:r>
            <a:endParaRPr lang="en-GB" sz="3600">
              <a:solidFill>
                <a:schemeClr val="tx2"/>
              </a:solidFill>
            </a:endParaRPr>
          </a:p>
        </p:txBody>
      </p:sp>
      <p:sp>
        <p:nvSpPr>
          <p:cNvPr id="4" name="Content Placeholder 2"/>
          <p:cNvSpPr>
            <a:spLocks noGrp="1"/>
          </p:cNvSpPr>
          <p:nvPr>
            <p:ph idx="1"/>
          </p:nvPr>
        </p:nvSpPr>
        <p:spPr>
          <a:xfrm>
            <a:off x="5092175" y="1292705"/>
            <a:ext cx="6320458" cy="4393393"/>
          </a:xfrm>
        </p:spPr>
        <p:txBody>
          <a:bodyPr anchor="ctr">
            <a:normAutofit/>
          </a:bodyPr>
          <a:lstStyle/>
          <a:p>
            <a:pPr marL="0" indent="0">
              <a:buNone/>
            </a:pPr>
            <a:r>
              <a:rPr lang="en-US" sz="2000" dirty="0">
                <a:solidFill>
                  <a:schemeClr val="tx2"/>
                </a:solidFill>
              </a:rPr>
              <a:t>These principles were first created and published with the publication of The Guide to SROI. </a:t>
            </a:r>
            <a:r>
              <a:rPr lang="en-US" sz="2000" dirty="0">
                <a:solidFill>
                  <a:schemeClr val="tx2"/>
                </a:solidFill>
                <a:hlinkClick r:id="rId3"/>
              </a:rPr>
              <a:t>https://tinyurl.com/2s39mbrm</a:t>
            </a:r>
            <a:r>
              <a:rPr lang="en-US" sz="2000" dirty="0">
                <a:solidFill>
                  <a:schemeClr val="tx2"/>
                </a:solidFill>
              </a:rPr>
              <a:t> </a:t>
            </a:r>
          </a:p>
          <a:p>
            <a:pPr marL="0" indent="0">
              <a:buNone/>
            </a:pPr>
            <a:r>
              <a:rPr lang="en-US" sz="2000" dirty="0">
                <a:solidFill>
                  <a:schemeClr val="tx2"/>
                </a:solidFill>
              </a:rPr>
              <a:t>Social Return on Investment (SROI) is the framework used for measuring and accounting for an organization or project’s Social Value</a:t>
            </a:r>
          </a:p>
          <a:p>
            <a:pPr marL="0" indent="0">
              <a:buNone/>
            </a:pPr>
            <a:r>
              <a:rPr lang="en-US" sz="2000" dirty="0">
                <a:solidFill>
                  <a:schemeClr val="tx2"/>
                </a:solidFill>
              </a:rPr>
              <a:t>Producing an SROI analysis requires the application of all the Principles of Social Value. </a:t>
            </a:r>
          </a:p>
          <a:p>
            <a:pPr marL="0" indent="0">
              <a:buNone/>
            </a:pPr>
            <a:r>
              <a:rPr lang="en-US" sz="2000" dirty="0">
                <a:solidFill>
                  <a:schemeClr val="tx2"/>
                </a:solidFill>
              </a:rPr>
              <a:t>Specifically, when applying Principle 3, the valuations of inputs, and impacts are represented in monetary terms in order to generate an SROI ratio.</a:t>
            </a:r>
          </a:p>
        </p:txBody>
      </p:sp>
      <p:grpSp>
        <p:nvGrpSpPr>
          <p:cNvPr id="28" name="Group 27">
            <a:extLst>
              <a:ext uri="{FF2B5EF4-FFF2-40B4-BE49-F238E27FC236}">
                <a16:creationId xmlns:a16="http://schemas.microsoft.com/office/drawing/2014/main" id="{569E5994-073E-4708-B3E6-43BFED0CEB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381784" y="4178643"/>
            <a:ext cx="3061444" cy="2297267"/>
            <a:chOff x="-305" y="-1"/>
            <a:chExt cx="3832880" cy="2876136"/>
          </a:xfrm>
        </p:grpSpPr>
        <p:sp>
          <p:nvSpPr>
            <p:cNvPr id="29" name="Freeform: Shape 28">
              <a:extLst>
                <a:ext uri="{FF2B5EF4-FFF2-40B4-BE49-F238E27FC236}">
                  <a16:creationId xmlns:a16="http://schemas.microsoft.com/office/drawing/2014/main" id="{532F818D-9087-4691-AABA-465619A0C2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8B7668A-5C96-4FB9-BFA9-38094EB87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BF4F95BD-8661-4C45-94E3-CF3159BF4C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E85BBF8A-E2FB-47F6-A60F-4FB855D50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1" name="Graphic 20" descr="Fingerprint">
            <a:extLst>
              <a:ext uri="{FF2B5EF4-FFF2-40B4-BE49-F238E27FC236}">
                <a16:creationId xmlns:a16="http://schemas.microsoft.com/office/drawing/2014/main" id="{58BE17EF-1204-8874-02BE-9D2F14A8861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8985" y="1452780"/>
            <a:ext cx="3217333" cy="3217333"/>
          </a:xfrm>
          <a:prstGeom prst="rect">
            <a:avLst/>
          </a:prstGeom>
        </p:spPr>
      </p:pic>
      <p:grpSp>
        <p:nvGrpSpPr>
          <p:cNvPr id="34" name="Group 33">
            <a:extLst>
              <a:ext uri="{FF2B5EF4-FFF2-40B4-BE49-F238E27FC236}">
                <a16:creationId xmlns:a16="http://schemas.microsoft.com/office/drawing/2014/main" id="{DD81D498-EAA8-40F3-8230-AE4DEDA3830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8906190" y="0"/>
            <a:ext cx="3282247" cy="2837712"/>
            <a:chOff x="-305" y="-4155"/>
            <a:chExt cx="2514948" cy="2174333"/>
          </a:xfrm>
        </p:grpSpPr>
        <p:sp>
          <p:nvSpPr>
            <p:cNvPr id="35" name="Freeform: Shape 34">
              <a:extLst>
                <a:ext uri="{FF2B5EF4-FFF2-40B4-BE49-F238E27FC236}">
                  <a16:creationId xmlns:a16="http://schemas.microsoft.com/office/drawing/2014/main" id="{262F2402-5879-41A3-ACEC-6D2811BA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BBD41895-A230-4959-97BA-80F516383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E670BD54-10A6-4092-9E32-647B2F870D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8" name="Freeform: Shape 37">
              <a:extLst>
                <a:ext uri="{FF2B5EF4-FFF2-40B4-BE49-F238E27FC236}">
                  <a16:creationId xmlns:a16="http://schemas.microsoft.com/office/drawing/2014/main" id="{1C2B9A82-4826-4BF4-A16E-0B005FE761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1174215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Rectangle 23">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 name="Rectangle 25">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115568" y="548640"/>
            <a:ext cx="10168128" cy="1179576"/>
          </a:xfrm>
        </p:spPr>
        <p:txBody>
          <a:bodyPr>
            <a:normAutofit/>
          </a:bodyPr>
          <a:lstStyle/>
          <a:p>
            <a:r>
              <a:rPr lang="en-GB" sz="4000" b="1" dirty="0"/>
              <a:t>SROI</a:t>
            </a:r>
            <a:endParaRPr lang="en-GB" sz="4000" dirty="0"/>
          </a:p>
        </p:txBody>
      </p:sp>
      <p:sp>
        <p:nvSpPr>
          <p:cNvPr id="20" name="Rectangle 27">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Content Placeholder 2"/>
          <p:cNvSpPr>
            <a:spLocks noGrp="1"/>
          </p:cNvSpPr>
          <p:nvPr>
            <p:ph idx="1"/>
          </p:nvPr>
        </p:nvSpPr>
        <p:spPr>
          <a:xfrm>
            <a:off x="626850" y="2221992"/>
            <a:ext cx="10656846" cy="4326292"/>
          </a:xfrm>
        </p:spPr>
        <p:txBody>
          <a:bodyPr>
            <a:noAutofit/>
          </a:bodyPr>
          <a:lstStyle/>
          <a:p>
            <a:pPr marL="0" indent="0">
              <a:buNone/>
            </a:pPr>
            <a:r>
              <a:rPr lang="en-US" sz="2400" dirty="0"/>
              <a:t>An SROI analysis can take many different forms. </a:t>
            </a:r>
          </a:p>
          <a:p>
            <a:r>
              <a:rPr lang="en-US" sz="2400" dirty="0"/>
              <a:t>It can encompass the social value generated by an entire organisation, or focus on just one specific aspect of the </a:t>
            </a:r>
            <a:r>
              <a:rPr lang="en-US" sz="2400" dirty="0" err="1"/>
              <a:t>organisation’s</a:t>
            </a:r>
            <a:r>
              <a:rPr lang="en-US" sz="2400" dirty="0"/>
              <a:t> work.</a:t>
            </a:r>
          </a:p>
          <a:p>
            <a:r>
              <a:rPr lang="en-US" sz="2400" dirty="0"/>
              <a:t>There are also a number of ways to carry out a SROI analysis. It can done either as an in-house exercise or, alternatively, can be led by an external </a:t>
            </a:r>
            <a:r>
              <a:rPr lang="en-US" sz="2400" dirty="0" err="1"/>
              <a:t>organisation</a:t>
            </a:r>
            <a:r>
              <a:rPr lang="en-US" sz="2400" dirty="0"/>
              <a:t>. </a:t>
            </a:r>
          </a:p>
          <a:p>
            <a:pPr marL="0" indent="0">
              <a:buNone/>
            </a:pPr>
            <a:r>
              <a:rPr lang="en-US" sz="2400" dirty="0"/>
              <a:t>There are two types of SROI: </a:t>
            </a:r>
          </a:p>
          <a:p>
            <a:pPr marL="0" indent="0">
              <a:buNone/>
            </a:pPr>
            <a:r>
              <a:rPr lang="en-US" sz="2400" dirty="0"/>
              <a:t>• Evaluative, which is conducted retrospectively and based on actual outcomes that have already taken place. </a:t>
            </a:r>
          </a:p>
          <a:p>
            <a:pPr marL="0" indent="0">
              <a:buNone/>
            </a:pPr>
            <a:r>
              <a:rPr lang="en-US" sz="2400" dirty="0"/>
              <a:t>• Forecast, which predicts how much social value will be created if the activities meet their intended outcomes</a:t>
            </a:r>
            <a:endParaRPr lang="en-US" sz="2400" i="1" dirty="0"/>
          </a:p>
        </p:txBody>
      </p:sp>
    </p:spTree>
    <p:extLst>
      <p:ext uri="{BB962C8B-B14F-4D97-AF65-F5344CB8AC3E}">
        <p14:creationId xmlns:p14="http://schemas.microsoft.com/office/powerpoint/2010/main" val="7267472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Rectangle 23">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 name="Rectangle 25">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115568" y="548640"/>
            <a:ext cx="10168128" cy="1179576"/>
          </a:xfrm>
        </p:spPr>
        <p:txBody>
          <a:bodyPr>
            <a:normAutofit/>
          </a:bodyPr>
          <a:lstStyle/>
          <a:p>
            <a:r>
              <a:rPr lang="en-GB" sz="4000" b="1"/>
              <a:t>The Stages in an SROI Analysis</a:t>
            </a:r>
            <a:endParaRPr lang="en-GB" sz="4000"/>
          </a:p>
        </p:txBody>
      </p:sp>
      <p:sp>
        <p:nvSpPr>
          <p:cNvPr id="28" name="Rectangle 27">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Content Placeholder 2"/>
          <p:cNvSpPr>
            <a:spLocks noGrp="1"/>
          </p:cNvSpPr>
          <p:nvPr>
            <p:ph idx="1"/>
          </p:nvPr>
        </p:nvSpPr>
        <p:spPr>
          <a:xfrm>
            <a:off x="412955" y="2221992"/>
            <a:ext cx="10870741" cy="3954971"/>
          </a:xfrm>
        </p:spPr>
        <p:txBody>
          <a:bodyPr>
            <a:normAutofit/>
          </a:bodyPr>
          <a:lstStyle/>
          <a:p>
            <a:pPr marL="0" indent="0">
              <a:buNone/>
            </a:pPr>
            <a:r>
              <a:rPr lang="en-US" sz="2200" dirty="0"/>
              <a:t>Carrying out an SROI analysis involves six stages: </a:t>
            </a:r>
          </a:p>
          <a:p>
            <a:pPr marL="0" indent="0">
              <a:buNone/>
            </a:pPr>
            <a:r>
              <a:rPr lang="en-US" sz="2200" dirty="0"/>
              <a:t>1 Establishing its scope and identifying your key </a:t>
            </a:r>
            <a:r>
              <a:rPr lang="en-US" sz="2200" b="1" dirty="0"/>
              <a:t>stakeholders</a:t>
            </a:r>
            <a:r>
              <a:rPr lang="en-US" sz="2200" dirty="0"/>
              <a:t>. It is important to have clear boundaries about what your SROI analysis will cover, the </a:t>
            </a:r>
            <a:r>
              <a:rPr lang="en-US" sz="2200" dirty="0" err="1"/>
              <a:t>timeperiod</a:t>
            </a:r>
            <a:r>
              <a:rPr lang="en-US" sz="2200" dirty="0"/>
              <a:t> of the analysis,  who will be involved in the process and how. </a:t>
            </a:r>
          </a:p>
          <a:p>
            <a:pPr marL="0" indent="0">
              <a:buNone/>
            </a:pPr>
            <a:r>
              <a:rPr lang="en-US" sz="2200" dirty="0"/>
              <a:t>2 Mapping outcomes. Through engaging with your stakeholders you will develop an impact map, or </a:t>
            </a:r>
            <a:r>
              <a:rPr lang="en-US" sz="2200" b="1" dirty="0"/>
              <a:t>Theory of Change</a:t>
            </a:r>
            <a:r>
              <a:rPr lang="en-US" sz="2200" dirty="0"/>
              <a:t>, which shows the relationship between your inputs (</a:t>
            </a:r>
            <a:r>
              <a:rPr lang="en-US" sz="2200" i="1" dirty="0"/>
              <a:t>finance, staff time, volunteers</a:t>
            </a:r>
            <a:r>
              <a:rPr lang="en-US" sz="2200" dirty="0"/>
              <a:t>), outputs (</a:t>
            </a:r>
            <a:r>
              <a:rPr lang="en-US" sz="2200" i="1" dirty="0"/>
              <a:t>your activities</a:t>
            </a:r>
            <a:r>
              <a:rPr lang="en-US" sz="2200" dirty="0"/>
              <a:t>) and outcomes (</a:t>
            </a:r>
            <a:r>
              <a:rPr lang="en-US" sz="2200" i="1" dirty="0"/>
              <a:t>the change you expect to happen as a result of the activities</a:t>
            </a:r>
            <a:r>
              <a:rPr lang="en-US" sz="2200" dirty="0"/>
              <a:t>). </a:t>
            </a:r>
          </a:p>
          <a:p>
            <a:pPr marL="0" indent="0">
              <a:buNone/>
            </a:pPr>
            <a:r>
              <a:rPr lang="en-US" sz="2200" dirty="0"/>
              <a:t>3 Evidencing your outcomes and giving them a monetary value. This stage involves finding data to show whether outcomes have happened and then placing a value on them. (</a:t>
            </a:r>
            <a:r>
              <a:rPr lang="en-US" sz="2200" b="1" dirty="0"/>
              <a:t>Valuations/Proxies)</a:t>
            </a:r>
          </a:p>
        </p:txBody>
      </p:sp>
    </p:spTree>
    <p:extLst>
      <p:ext uri="{BB962C8B-B14F-4D97-AF65-F5344CB8AC3E}">
        <p14:creationId xmlns:p14="http://schemas.microsoft.com/office/powerpoint/2010/main" val="4879914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Rectangle 23">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 name="Rectangle 25">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115568" y="548640"/>
            <a:ext cx="10168128" cy="1179576"/>
          </a:xfrm>
        </p:spPr>
        <p:txBody>
          <a:bodyPr>
            <a:normAutofit/>
          </a:bodyPr>
          <a:lstStyle/>
          <a:p>
            <a:r>
              <a:rPr lang="en-GB" sz="4000" b="1"/>
              <a:t>The Stages in an SROI Analysis</a:t>
            </a:r>
            <a:endParaRPr lang="en-GB" sz="4000"/>
          </a:p>
        </p:txBody>
      </p:sp>
      <p:sp>
        <p:nvSpPr>
          <p:cNvPr id="28" name="Rectangle 27">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Content Placeholder 2"/>
          <p:cNvSpPr>
            <a:spLocks noGrp="1"/>
          </p:cNvSpPr>
          <p:nvPr>
            <p:ph idx="1"/>
          </p:nvPr>
        </p:nvSpPr>
        <p:spPr>
          <a:xfrm>
            <a:off x="626850" y="2221992"/>
            <a:ext cx="10656846" cy="3954971"/>
          </a:xfrm>
        </p:spPr>
        <p:txBody>
          <a:bodyPr>
            <a:normAutofit/>
          </a:bodyPr>
          <a:lstStyle/>
          <a:p>
            <a:pPr marL="0" indent="0">
              <a:buNone/>
            </a:pPr>
            <a:r>
              <a:rPr lang="en-US" sz="2200" dirty="0"/>
              <a:t>4 Establishing impact. Having collected evidence on outcomes and </a:t>
            </a:r>
            <a:r>
              <a:rPr lang="en-US" sz="2200" dirty="0" err="1"/>
              <a:t>monetised</a:t>
            </a:r>
            <a:r>
              <a:rPr lang="en-US" sz="2200" dirty="0"/>
              <a:t> them, you need to consider those aspects of change that would or could have happened anyway without your intervention. These other factors are calculated and included as part of the analysis. </a:t>
            </a:r>
            <a:r>
              <a:rPr lang="en-US" sz="2200" b="1" dirty="0"/>
              <a:t>(Deflators) </a:t>
            </a:r>
          </a:p>
          <a:p>
            <a:pPr marL="0" indent="0">
              <a:buNone/>
            </a:pPr>
            <a:r>
              <a:rPr lang="en-US" sz="2200" dirty="0"/>
              <a:t>5 </a:t>
            </a:r>
            <a:r>
              <a:rPr lang="en-US" sz="2200" b="1" dirty="0"/>
              <a:t>Calculating</a:t>
            </a:r>
            <a:r>
              <a:rPr lang="en-US" sz="2200" dirty="0"/>
              <a:t> the SROI. This stage involves adding up all the benefits that you have calculated, subtracting any negatives (deflators) and comparing the result to the investment made  into the service (finances, staff &amp; volunteer time </a:t>
            </a:r>
            <a:r>
              <a:rPr lang="en-US" sz="2200" dirty="0" err="1"/>
              <a:t>etc</a:t>
            </a:r>
            <a:r>
              <a:rPr lang="en-US" sz="2200" dirty="0"/>
              <a:t>). </a:t>
            </a:r>
          </a:p>
          <a:p>
            <a:pPr marL="0" indent="0">
              <a:buNone/>
            </a:pPr>
            <a:r>
              <a:rPr lang="en-US" sz="2200" dirty="0"/>
              <a:t>6 Reporting, using and embedding the results. Easily forgotten, this vital last step involves </a:t>
            </a:r>
            <a:r>
              <a:rPr lang="en-US" sz="2200" b="1" dirty="0"/>
              <a:t>sharing findings </a:t>
            </a:r>
            <a:r>
              <a:rPr lang="en-US" sz="2200" dirty="0"/>
              <a:t>with stakeholders and responding to them, embedding good outcomes processes and verification of the report.</a:t>
            </a:r>
            <a:endParaRPr lang="en-US" sz="2200" i="1" dirty="0"/>
          </a:p>
        </p:txBody>
      </p:sp>
    </p:spTree>
    <p:extLst>
      <p:ext uri="{BB962C8B-B14F-4D97-AF65-F5344CB8AC3E}">
        <p14:creationId xmlns:p14="http://schemas.microsoft.com/office/powerpoint/2010/main" val="23654647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2">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4">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854"/>
            <a:ext cx="12192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73678" y="119963"/>
            <a:ext cx="6781800" cy="568295"/>
          </a:xfrm>
        </p:spPr>
        <p:txBody>
          <a:bodyPr>
            <a:normAutofit fontScale="90000"/>
          </a:bodyPr>
          <a:lstStyle/>
          <a:p>
            <a:r>
              <a:rPr lang="en-GB" b="1" dirty="0"/>
              <a:t>How SROI can help you</a:t>
            </a:r>
            <a:endParaRPr lang="en-GB" dirty="0"/>
          </a:p>
        </p:txBody>
      </p:sp>
      <p:pic>
        <p:nvPicPr>
          <p:cNvPr id="34" name="Picture 18" descr="Light bulb on yellow background with sketched light beams and cord">
            <a:extLst>
              <a:ext uri="{FF2B5EF4-FFF2-40B4-BE49-F238E27FC236}">
                <a16:creationId xmlns:a16="http://schemas.microsoft.com/office/drawing/2014/main" id="{8527D9C3-FB38-AB38-3FCB-DC0256A865AE}"/>
              </a:ext>
            </a:extLst>
          </p:cNvPr>
          <p:cNvPicPr>
            <a:picLocks noChangeAspect="1"/>
          </p:cNvPicPr>
          <p:nvPr/>
        </p:nvPicPr>
        <p:blipFill rotWithShape="1">
          <a:blip r:embed="rId3"/>
          <a:srcRect l="55293" r="11035"/>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5" name="Content Placeholder 2"/>
          <p:cNvSpPr>
            <a:spLocks noGrp="1"/>
          </p:cNvSpPr>
          <p:nvPr>
            <p:ph idx="1"/>
          </p:nvPr>
        </p:nvSpPr>
        <p:spPr>
          <a:xfrm>
            <a:off x="3778693" y="696111"/>
            <a:ext cx="8171770" cy="6041925"/>
          </a:xfrm>
        </p:spPr>
        <p:txBody>
          <a:bodyPr anchor="t">
            <a:noAutofit/>
          </a:bodyPr>
          <a:lstStyle/>
          <a:p>
            <a:pPr marL="0" indent="0">
              <a:buNone/>
            </a:pPr>
            <a:r>
              <a:rPr lang="en-US" sz="2400" dirty="0"/>
              <a:t>It can help your organisation by: </a:t>
            </a:r>
          </a:p>
          <a:p>
            <a:pPr marL="0" indent="0">
              <a:buNone/>
            </a:pPr>
            <a:r>
              <a:rPr lang="en-US" sz="2400" dirty="0"/>
              <a:t>• raising your profile; </a:t>
            </a:r>
          </a:p>
          <a:p>
            <a:pPr marL="0" indent="0">
              <a:buNone/>
            </a:pPr>
            <a:r>
              <a:rPr lang="en-US" sz="2400" dirty="0"/>
              <a:t>• improving your case for further funding; </a:t>
            </a:r>
          </a:p>
          <a:p>
            <a:pPr marL="0" indent="0">
              <a:buNone/>
            </a:pPr>
            <a:r>
              <a:rPr lang="en-US" sz="2400" dirty="0"/>
              <a:t>• making your tenders/funding cases more persuasive</a:t>
            </a:r>
          </a:p>
          <a:p>
            <a:r>
              <a:rPr lang="en-US" sz="2400" dirty="0"/>
              <a:t>demonstrating your effectiveness to your stakeholders</a:t>
            </a:r>
          </a:p>
          <a:p>
            <a:r>
              <a:rPr lang="en-US" sz="2400" dirty="0"/>
              <a:t>Identify potentially new projects/areas of work</a:t>
            </a:r>
          </a:p>
          <a:p>
            <a:pPr marL="0" indent="0">
              <a:buNone/>
            </a:pPr>
            <a:endParaRPr lang="en-US" sz="2400" dirty="0"/>
          </a:p>
          <a:p>
            <a:pPr marL="0" indent="0">
              <a:buNone/>
            </a:pPr>
            <a:r>
              <a:rPr lang="en-US" sz="2400" dirty="0"/>
              <a:t>It is less useful when: </a:t>
            </a:r>
          </a:p>
          <a:p>
            <a:pPr marL="0" indent="0">
              <a:buNone/>
            </a:pPr>
            <a:r>
              <a:rPr lang="en-US" sz="2400" dirty="0"/>
              <a:t>• a strategic planning process has already been undertaken and is already being implemented; </a:t>
            </a:r>
          </a:p>
          <a:p>
            <a:pPr marL="0" indent="0">
              <a:buNone/>
            </a:pPr>
            <a:r>
              <a:rPr lang="en-US" sz="2400" dirty="0"/>
              <a:t>• stakeholders are not interested in the results; </a:t>
            </a:r>
          </a:p>
          <a:p>
            <a:pPr marL="0" indent="0">
              <a:buNone/>
            </a:pPr>
            <a:r>
              <a:rPr lang="en-US" sz="2400" dirty="0"/>
              <a:t>• it is being undertaken only to prove the value of a service and there is no opportunity for changing the way things are done as a result of the analysis</a:t>
            </a:r>
          </a:p>
        </p:txBody>
      </p:sp>
    </p:spTree>
    <p:extLst>
      <p:ext uri="{BB962C8B-B14F-4D97-AF65-F5344CB8AC3E}">
        <p14:creationId xmlns:p14="http://schemas.microsoft.com/office/powerpoint/2010/main" val="6211610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5502" y="11373"/>
            <a:ext cx="5904656" cy="769441"/>
          </a:xfrm>
          <a:prstGeom prst="rect">
            <a:avLst/>
          </a:prstGeom>
          <a:noFill/>
        </p:spPr>
        <p:txBody>
          <a:bodyPr wrap="square" rtlCol="0">
            <a:spAutoFit/>
          </a:bodyPr>
          <a:lstStyle/>
          <a:p>
            <a:r>
              <a:rPr lang="en-GB" sz="4400" b="1" dirty="0"/>
              <a:t>Theory of Change</a:t>
            </a:r>
          </a:p>
        </p:txBody>
      </p:sp>
      <p:pic>
        <p:nvPicPr>
          <p:cNvPr id="2" name="Picture 1">
            <a:extLst>
              <a:ext uri="{FF2B5EF4-FFF2-40B4-BE49-F238E27FC236}">
                <a16:creationId xmlns:a16="http://schemas.microsoft.com/office/drawing/2014/main" id="{E4ED9581-FC1E-E787-89FF-A779956CB781}"/>
              </a:ext>
            </a:extLst>
          </p:cNvPr>
          <p:cNvPicPr>
            <a:picLocks noChangeAspect="1"/>
          </p:cNvPicPr>
          <p:nvPr/>
        </p:nvPicPr>
        <p:blipFill>
          <a:blip r:embed="rId2"/>
          <a:stretch>
            <a:fillRect/>
          </a:stretch>
        </p:blipFill>
        <p:spPr>
          <a:xfrm>
            <a:off x="1218392" y="780814"/>
            <a:ext cx="9310185" cy="5977323"/>
          </a:xfrm>
          <a:prstGeom prst="rect">
            <a:avLst/>
          </a:prstGeom>
        </p:spPr>
      </p:pic>
    </p:spTree>
    <p:extLst>
      <p:ext uri="{BB962C8B-B14F-4D97-AF65-F5344CB8AC3E}">
        <p14:creationId xmlns:p14="http://schemas.microsoft.com/office/powerpoint/2010/main" val="6850636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Rectangle 23">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 name="Rectangle 25">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115568" y="548640"/>
            <a:ext cx="10168128" cy="1179576"/>
          </a:xfrm>
        </p:spPr>
        <p:txBody>
          <a:bodyPr>
            <a:normAutofit/>
          </a:bodyPr>
          <a:lstStyle/>
          <a:p>
            <a:r>
              <a:rPr lang="en-GB" sz="4000" b="1" dirty="0"/>
              <a:t>Where to Start?</a:t>
            </a:r>
            <a:endParaRPr lang="en-GB" sz="4000" dirty="0"/>
          </a:p>
        </p:txBody>
      </p:sp>
      <p:sp>
        <p:nvSpPr>
          <p:cNvPr id="28" name="Rectangle 27">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Content Placeholder 2"/>
          <p:cNvSpPr>
            <a:spLocks noGrp="1"/>
          </p:cNvSpPr>
          <p:nvPr>
            <p:ph idx="1"/>
          </p:nvPr>
        </p:nvSpPr>
        <p:spPr>
          <a:xfrm>
            <a:off x="422787" y="2105457"/>
            <a:ext cx="10860909" cy="4600144"/>
          </a:xfrm>
        </p:spPr>
        <p:txBody>
          <a:bodyPr>
            <a:noAutofit/>
          </a:bodyPr>
          <a:lstStyle/>
          <a:p>
            <a:pPr marL="609585" indent="-406390">
              <a:buSzPts val="1200"/>
              <a:buFont typeface="Lato Light"/>
              <a:buChar char="●"/>
            </a:pPr>
            <a:r>
              <a:rPr lang="en-US" sz="2000" b="1" dirty="0">
                <a:ea typeface="Lato"/>
                <a:cs typeface="Lato"/>
                <a:sym typeface="Lato"/>
              </a:rPr>
              <a:t>Theory of change</a:t>
            </a:r>
            <a:r>
              <a:rPr lang="en-US" sz="2000" dirty="0">
                <a:ea typeface="Lato Light"/>
                <a:cs typeface="Lato Light"/>
                <a:sym typeface="Lato Light"/>
              </a:rPr>
              <a:t>: this is a diagram setting out change and what, why, when and how a project or initiative is contributing to that change. It shows the links between inputs, interventions, outcomes and longer-term goals that all lead to change. </a:t>
            </a:r>
          </a:p>
          <a:p>
            <a:pPr marL="609585" indent="-406390">
              <a:buSzPts val="1200"/>
              <a:buFont typeface="Lato Light"/>
              <a:buChar char="●"/>
            </a:pPr>
            <a:r>
              <a:rPr lang="en-GB" sz="2000" b="1" dirty="0"/>
              <a:t>Confirm what you want to measure and over what time period</a:t>
            </a:r>
            <a:r>
              <a:rPr lang="en-GB" sz="2000" dirty="0"/>
              <a:t>: what are the aims and objectives of the activity, why is it needed, what support have you provided, and what are the longer term effects of the intervention [theory of change]? </a:t>
            </a:r>
            <a:endParaRPr lang="en-US" sz="2000" dirty="0">
              <a:ea typeface="Lato Light"/>
              <a:cs typeface="Lato Light"/>
              <a:sym typeface="Lato Light"/>
            </a:endParaRPr>
          </a:p>
          <a:p>
            <a:pPr marL="609585" indent="-406390">
              <a:buSzPts val="1200"/>
              <a:buFont typeface="Lato Light"/>
              <a:buChar char="●"/>
            </a:pPr>
            <a:r>
              <a:rPr lang="en-US" sz="2000" b="1" dirty="0">
                <a:ea typeface="Lato"/>
                <a:cs typeface="Lato"/>
                <a:sym typeface="Lato"/>
              </a:rPr>
              <a:t>Monitoring and evaluation framework</a:t>
            </a:r>
            <a:r>
              <a:rPr lang="en-US" sz="2000" dirty="0">
                <a:ea typeface="Lato Light"/>
                <a:cs typeface="Lato Light"/>
                <a:sym typeface="Lato Light"/>
              </a:rPr>
              <a:t>: clarifying what pieces of information you need to collect to evidence your theory of change. </a:t>
            </a:r>
          </a:p>
          <a:p>
            <a:pPr marL="609585" indent="-406390">
              <a:buSzPts val="1200"/>
              <a:buFont typeface="Lato Light"/>
              <a:buChar char="●"/>
            </a:pPr>
            <a:r>
              <a:rPr lang="en-US" sz="2000" dirty="0">
                <a:ea typeface="Lato Light"/>
                <a:cs typeface="Lato Light"/>
                <a:sym typeface="Lato Light"/>
              </a:rPr>
              <a:t>Data audit: mapping out </a:t>
            </a:r>
            <a:r>
              <a:rPr lang="en-US" sz="2000" b="1" dirty="0">
                <a:ea typeface="Lato"/>
                <a:cs typeface="Lato"/>
                <a:sym typeface="Lato"/>
              </a:rPr>
              <a:t>where your data is</a:t>
            </a:r>
            <a:r>
              <a:rPr lang="en-US" sz="2000" dirty="0">
                <a:ea typeface="Lato Light"/>
                <a:cs typeface="Lato Light"/>
                <a:sym typeface="Lato Light"/>
              </a:rPr>
              <a:t>: what information you collect (who, where, when, how, why) about your project and in your organisation more broadly. This is an opportunity to review the </a:t>
            </a:r>
            <a:r>
              <a:rPr lang="en-US" sz="2000" b="1" dirty="0">
                <a:ea typeface="Lato"/>
                <a:cs typeface="Lato"/>
                <a:sym typeface="Lato"/>
              </a:rPr>
              <a:t>consistency of the data </a:t>
            </a:r>
            <a:r>
              <a:rPr lang="en-US" sz="2000" dirty="0">
                <a:ea typeface="Lato Light"/>
                <a:cs typeface="Lato Light"/>
                <a:sym typeface="Lato Light"/>
              </a:rPr>
              <a:t>you are collecting: its format, scope, and to see if there any gaps and how will you fill these.  </a:t>
            </a:r>
          </a:p>
          <a:p>
            <a:pPr marL="609585" indent="-406390">
              <a:buSzPts val="1200"/>
              <a:buFont typeface="Lato Light"/>
              <a:buChar char="●"/>
            </a:pPr>
            <a:r>
              <a:rPr lang="en-US" sz="2000" dirty="0">
                <a:ea typeface="Lato Light"/>
                <a:cs typeface="Lato Light"/>
                <a:sym typeface="Lato Light"/>
              </a:rPr>
              <a:t>Describe your </a:t>
            </a:r>
            <a:r>
              <a:rPr lang="en-US" sz="2000" b="1" dirty="0">
                <a:ea typeface="Lato"/>
                <a:cs typeface="Lato"/>
                <a:sym typeface="Lato"/>
              </a:rPr>
              <a:t>outputs</a:t>
            </a:r>
            <a:r>
              <a:rPr lang="en-US" sz="2000" dirty="0">
                <a:ea typeface="Lato Light"/>
                <a:cs typeface="Lato Light"/>
                <a:sym typeface="Lato Light"/>
              </a:rPr>
              <a:t>, set </a:t>
            </a:r>
            <a:r>
              <a:rPr lang="en-US" sz="2000" b="1" dirty="0">
                <a:ea typeface="Lato"/>
                <a:cs typeface="Lato"/>
                <a:sym typeface="Lato"/>
              </a:rPr>
              <a:t>indicators</a:t>
            </a:r>
            <a:r>
              <a:rPr lang="en-US" sz="2000" dirty="0">
                <a:ea typeface="Lato Light"/>
                <a:cs typeface="Lato Light"/>
                <a:sym typeface="Lato Light"/>
              </a:rPr>
              <a:t>, and describe your</a:t>
            </a:r>
            <a:r>
              <a:rPr lang="en-US" sz="2000" b="1" dirty="0">
                <a:ea typeface="Lato"/>
                <a:cs typeface="Lato"/>
                <a:sym typeface="Lato"/>
              </a:rPr>
              <a:t> outcomes</a:t>
            </a:r>
            <a:r>
              <a:rPr lang="en-US" sz="2000" dirty="0">
                <a:ea typeface="Lato Light"/>
                <a:cs typeface="Lato Light"/>
                <a:sym typeface="Lato Light"/>
              </a:rPr>
              <a:t> and how you will measure them.</a:t>
            </a:r>
          </a:p>
        </p:txBody>
      </p:sp>
    </p:spTree>
    <p:extLst>
      <p:ext uri="{BB962C8B-B14F-4D97-AF65-F5344CB8AC3E}">
        <p14:creationId xmlns:p14="http://schemas.microsoft.com/office/powerpoint/2010/main" val="27190298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115568" y="548640"/>
            <a:ext cx="10168128" cy="1179576"/>
          </a:xfrm>
        </p:spPr>
        <p:txBody>
          <a:bodyPr>
            <a:normAutofit/>
          </a:bodyPr>
          <a:lstStyle/>
          <a:p>
            <a:r>
              <a:rPr lang="en-GB" sz="4000" dirty="0"/>
              <a:t>Where to start? </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566928" y="2221992"/>
            <a:ext cx="10716768" cy="4365621"/>
          </a:xfrm>
        </p:spPr>
        <p:txBody>
          <a:bodyPr>
            <a:noAutofit/>
          </a:bodyPr>
          <a:lstStyle/>
          <a:p>
            <a:r>
              <a:rPr lang="en-US" sz="2400" dirty="0">
                <a:ea typeface="Lato Light"/>
                <a:cs typeface="Lato Light"/>
                <a:sym typeface="Lato Light"/>
              </a:rPr>
              <a:t>Beneficiary </a:t>
            </a:r>
            <a:r>
              <a:rPr lang="en-US" sz="2400" b="1" dirty="0">
                <a:ea typeface="Lato"/>
                <a:cs typeface="Lato"/>
                <a:sym typeface="Lato"/>
              </a:rPr>
              <a:t>journey mapping</a:t>
            </a:r>
            <a:r>
              <a:rPr lang="en-US" sz="2400" dirty="0">
                <a:ea typeface="Lato Light"/>
                <a:cs typeface="Lato Light"/>
                <a:sym typeface="Lato Light"/>
              </a:rPr>
              <a:t>: for an individual(s), </a:t>
            </a:r>
            <a:r>
              <a:rPr lang="en-US" sz="2400" dirty="0" err="1">
                <a:ea typeface="Lato Light"/>
                <a:cs typeface="Lato Light"/>
                <a:sym typeface="Lato Light"/>
              </a:rPr>
              <a:t>visualising</a:t>
            </a:r>
            <a:r>
              <a:rPr lang="en-US" sz="2400" dirty="0">
                <a:ea typeface="Lato Light"/>
                <a:cs typeface="Lato Light"/>
                <a:sym typeface="Lato Light"/>
              </a:rPr>
              <a:t> how their needs are assessed, the services and support they are offered, typical pathways through your </a:t>
            </a:r>
            <a:r>
              <a:rPr lang="en-US" sz="2400" dirty="0" err="1">
                <a:ea typeface="Lato Light"/>
                <a:cs typeface="Lato Light"/>
                <a:sym typeface="Lato Light"/>
              </a:rPr>
              <a:t>organisation</a:t>
            </a:r>
            <a:r>
              <a:rPr lang="en-US" sz="2400" dirty="0">
                <a:ea typeface="Lato Light"/>
                <a:cs typeface="Lato Light"/>
                <a:sym typeface="Lato Light"/>
              </a:rPr>
              <a:t> and others you work with. This needs to measure the ‘added value’ that you offer at each step (e.g. quality and experience of staff, partnership working, cost to deliver).  </a:t>
            </a:r>
            <a:endParaRPr lang="en-GB" sz="2400" dirty="0"/>
          </a:p>
          <a:p>
            <a:r>
              <a:rPr lang="en-GB" sz="2400" dirty="0"/>
              <a:t>Understand </a:t>
            </a:r>
            <a:r>
              <a:rPr lang="en-GB" sz="2400" b="1" dirty="0"/>
              <a:t>what it costs to deliver </a:t>
            </a:r>
            <a:r>
              <a:rPr lang="en-GB" sz="2400" dirty="0"/>
              <a:t>the activity – this could include a grant, volunteer time, venue hire [everything you need to deliver the activity even if you don’t directly pay for it].  </a:t>
            </a:r>
          </a:p>
          <a:p>
            <a:r>
              <a:rPr lang="en-GB" sz="2400" b="1" dirty="0"/>
              <a:t>Other factors have contributed to the outcomes </a:t>
            </a:r>
            <a:r>
              <a:rPr lang="en-GB" sz="2400" dirty="0"/>
              <a:t>your beneficiaries have achieved – think through how you will account for these factors: </a:t>
            </a:r>
            <a:r>
              <a:rPr lang="en-GB" sz="2400" i="1" dirty="0">
                <a:ln>
                  <a:solidFill>
                    <a:srgbClr val="339966"/>
                  </a:solidFill>
                </a:ln>
              </a:rPr>
              <a:t>leakage, deadweight, attribution, drop off and displacement </a:t>
            </a:r>
            <a:r>
              <a:rPr lang="en-GB" sz="2400" dirty="0"/>
              <a:t>(e.g. a survey or focus group with beneficiaries and/or external stakeholders). </a:t>
            </a:r>
          </a:p>
        </p:txBody>
      </p:sp>
    </p:spTree>
    <p:extLst>
      <p:ext uri="{BB962C8B-B14F-4D97-AF65-F5344CB8AC3E}">
        <p14:creationId xmlns:p14="http://schemas.microsoft.com/office/powerpoint/2010/main" val="29338705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31B520A-3E58-4632-8D00-E4AA571BC5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656236">
            <a:off x="8106119" y="4226199"/>
            <a:ext cx="2205663" cy="16521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E58338C7-EED3-4CBC-A891-C4C7710A963A}"/>
              </a:ext>
            </a:extLst>
          </p:cNvPr>
          <p:cNvSpPr>
            <a:spLocks noGrp="1"/>
          </p:cNvSpPr>
          <p:nvPr>
            <p:ph type="title"/>
          </p:nvPr>
        </p:nvSpPr>
        <p:spPr>
          <a:xfrm>
            <a:off x="838200" y="411833"/>
            <a:ext cx="10515600" cy="578203"/>
          </a:xfrm>
        </p:spPr>
        <p:txBody>
          <a:bodyPr>
            <a:normAutofit fontScale="90000"/>
          </a:bodyPr>
          <a:lstStyle/>
          <a:p>
            <a:pPr algn="ctr"/>
            <a:br>
              <a:rPr lang="en-GB" dirty="0"/>
            </a:br>
            <a:r>
              <a:rPr lang="en-GB" dirty="0"/>
              <a:t>So many methods and tools!</a:t>
            </a:r>
          </a:p>
        </p:txBody>
      </p:sp>
      <p:sp>
        <p:nvSpPr>
          <p:cNvPr id="7" name="Content Placeholder 1">
            <a:extLst>
              <a:ext uri="{FF2B5EF4-FFF2-40B4-BE49-F238E27FC236}">
                <a16:creationId xmlns:a16="http://schemas.microsoft.com/office/drawing/2014/main" id="{F36BF0F6-C803-492C-A4F7-2B80FB506AC7}"/>
              </a:ext>
            </a:extLst>
          </p:cNvPr>
          <p:cNvSpPr txBox="1">
            <a:spLocks/>
          </p:cNvSpPr>
          <p:nvPr/>
        </p:nvSpPr>
        <p:spPr bwMode="auto">
          <a:xfrm>
            <a:off x="4134731" y="3603565"/>
            <a:ext cx="6172200" cy="792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000">
                <a:solidFill>
                  <a:srgbClr val="B92653"/>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defTabSz="342882" eaLnBrk="0" fontAlgn="base" hangingPunct="0">
              <a:spcAft>
                <a:spcPct val="0"/>
              </a:spcAft>
              <a:buNone/>
              <a:defRPr/>
            </a:pPr>
            <a:endParaRPr lang="en-GB" altLang="en-US" sz="1800" dirty="0"/>
          </a:p>
        </p:txBody>
      </p:sp>
      <p:pic>
        <p:nvPicPr>
          <p:cNvPr id="5" name="Picture 2" descr="A useful guide to #Social Return on Investment. Published ...">
            <a:extLst>
              <a:ext uri="{FF2B5EF4-FFF2-40B4-BE49-F238E27FC236}">
                <a16:creationId xmlns:a16="http://schemas.microsoft.com/office/drawing/2014/main" id="{4017F9CB-47D5-4847-98D3-06A3F060BC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68367">
            <a:off x="1818004" y="1522737"/>
            <a:ext cx="1533790" cy="21831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745C254-DFAC-4A88-8D81-F3DB75F8D9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8527" y="1704609"/>
            <a:ext cx="4104161" cy="991839"/>
          </a:xfrm>
          <a:prstGeom prst="rect">
            <a:avLst/>
          </a:prstGeom>
          <a:ln>
            <a:noFill/>
          </a:ln>
          <a:effectLst>
            <a:outerShdw blurRad="292100" dist="139700" dir="2700000" algn="tl" rotWithShape="0">
              <a:srgbClr val="333333">
                <a:alpha val="65000"/>
              </a:srgbClr>
            </a:outerShdw>
          </a:effectLst>
        </p:spPr>
      </p:pic>
      <p:pic>
        <p:nvPicPr>
          <p:cNvPr id="8" name="Picture 7" descr="A picture containing clipart&#10;&#10;Description automatically generated">
            <a:extLst>
              <a:ext uri="{FF2B5EF4-FFF2-40B4-BE49-F238E27FC236}">
                <a16:creationId xmlns:a16="http://schemas.microsoft.com/office/drawing/2014/main" id="{B4B8F77F-601B-4A5D-9E3C-0A8A855414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066803">
            <a:off x="1584530" y="5054608"/>
            <a:ext cx="3093452" cy="1024039"/>
          </a:xfrm>
          <a:prstGeom prst="rect">
            <a:avLst/>
          </a:prstGeom>
          <a:ln>
            <a:noFill/>
          </a:ln>
          <a:effectLst>
            <a:outerShdw blurRad="292100" dist="139700" dir="2700000" algn="tl" rotWithShape="0">
              <a:srgbClr val="333333">
                <a:alpha val="65000"/>
              </a:srgbClr>
            </a:outerShdw>
          </a:effectLst>
        </p:spPr>
      </p:pic>
      <p:pic>
        <p:nvPicPr>
          <p:cNvPr id="9" name="Picture 8" descr="A close up of a logo&#10;&#10;Description automatically generated">
            <a:extLst>
              <a:ext uri="{FF2B5EF4-FFF2-40B4-BE49-F238E27FC236}">
                <a16:creationId xmlns:a16="http://schemas.microsoft.com/office/drawing/2014/main" id="{82284376-2A88-4749-B17D-A02EB7114F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683611">
            <a:off x="4368251" y="2888997"/>
            <a:ext cx="1267863" cy="1432442"/>
          </a:xfrm>
          <a:prstGeom prst="rect">
            <a:avLst/>
          </a:prstGeom>
        </p:spPr>
      </p:pic>
      <p:pic>
        <p:nvPicPr>
          <p:cNvPr id="10" name="Picture 9" descr="A picture containing clipart&#10;&#10;Description automatically generated">
            <a:extLst>
              <a:ext uri="{FF2B5EF4-FFF2-40B4-BE49-F238E27FC236}">
                <a16:creationId xmlns:a16="http://schemas.microsoft.com/office/drawing/2014/main" id="{115C2F0A-5D4B-459D-9DF1-B3C2C00C372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809426">
            <a:off x="7744527" y="2368928"/>
            <a:ext cx="2538412" cy="756070"/>
          </a:xfrm>
          <a:prstGeom prst="rect">
            <a:avLst/>
          </a:prstGeom>
          <a:ln>
            <a:noFill/>
          </a:ln>
          <a:effectLst>
            <a:outerShdw blurRad="292100" dist="139700" dir="2700000" algn="tl" rotWithShape="0">
              <a:srgbClr val="333333">
                <a:alpha val="65000"/>
              </a:srgbClr>
            </a:outerShdw>
          </a:effectLst>
        </p:spPr>
      </p:pic>
      <p:pic>
        <p:nvPicPr>
          <p:cNvPr id="11" name="Picture 2" descr="Image result for social and human capital protocol">
            <a:extLst>
              <a:ext uri="{FF2B5EF4-FFF2-40B4-BE49-F238E27FC236}">
                <a16:creationId xmlns:a16="http://schemas.microsoft.com/office/drawing/2014/main" id="{E5FB1767-C331-4068-8D6E-0D133A510E5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09722" y="3237898"/>
            <a:ext cx="2444934" cy="9807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0AB44-656D-48D6-BF44-E4D4E9B5D3D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48733" y="5402326"/>
            <a:ext cx="1867391" cy="1260324"/>
          </a:xfrm>
          <a:prstGeom prst="rect">
            <a:avLst/>
          </a:prstGeom>
          <a:ln>
            <a:noFill/>
          </a:ln>
          <a:effectLst>
            <a:outerShdw blurRad="292100" dist="139700" dir="2700000" algn="tl" rotWithShape="0">
              <a:srgbClr val="333333">
                <a:alpha val="65000"/>
              </a:srgbClr>
            </a:outerShdw>
          </a:effectLst>
        </p:spPr>
      </p:pic>
      <p:pic>
        <p:nvPicPr>
          <p:cNvPr id="14" name="Picture 13" descr="A picture containing device&#10;&#10;Description automatically generated">
            <a:extLst>
              <a:ext uri="{FF2B5EF4-FFF2-40B4-BE49-F238E27FC236}">
                <a16:creationId xmlns:a16="http://schemas.microsoft.com/office/drawing/2014/main" id="{4F5E55FD-81A0-4712-92E8-4F81225B30E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700586">
            <a:off x="5733027" y="3217539"/>
            <a:ext cx="1915425" cy="1717498"/>
          </a:xfrm>
          <a:prstGeom prst="rect">
            <a:avLst/>
          </a:prstGeom>
          <a:effectLst>
            <a:outerShdw blurRad="50800" dist="38100" dir="2700000" algn="tl" rotWithShape="0">
              <a:prstClr val="black">
                <a:alpha val="40000"/>
              </a:prstClr>
            </a:outerShdw>
          </a:effectLst>
        </p:spPr>
      </p:pic>
      <p:pic>
        <p:nvPicPr>
          <p:cNvPr id="16" name="Picture 15" descr="A close up of a logo&#10;&#10;Description automatically generated">
            <a:extLst>
              <a:ext uri="{FF2B5EF4-FFF2-40B4-BE49-F238E27FC236}">
                <a16:creationId xmlns:a16="http://schemas.microsoft.com/office/drawing/2014/main" id="{B46F29E5-2C99-4BA3-BC68-566C5B37B86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259179">
            <a:off x="1702506" y="3834474"/>
            <a:ext cx="2857500" cy="990600"/>
          </a:xfrm>
          <a:prstGeom prst="rect">
            <a:avLst/>
          </a:prstGeom>
        </p:spPr>
      </p:pic>
      <p:pic>
        <p:nvPicPr>
          <p:cNvPr id="18" name="Picture 17" descr="A screenshot of a cell phone&#10;&#10;Description automatically generated">
            <a:extLst>
              <a:ext uri="{FF2B5EF4-FFF2-40B4-BE49-F238E27FC236}">
                <a16:creationId xmlns:a16="http://schemas.microsoft.com/office/drawing/2014/main" id="{25A33527-7E1C-4A97-BCBE-7FE07B6D5931}"/>
              </a:ext>
            </a:extLst>
          </p:cNvPr>
          <p:cNvPicPr>
            <a:picLocks noChangeAspect="1"/>
          </p:cNvPicPr>
          <p:nvPr/>
        </p:nvPicPr>
        <p:blipFill rotWithShape="1">
          <a:blip r:embed="rId12">
            <a:extLst>
              <a:ext uri="{28A0092B-C50C-407E-A947-70E740481C1C}">
                <a14:useLocalDpi xmlns:a14="http://schemas.microsoft.com/office/drawing/2010/main" val="0"/>
              </a:ext>
            </a:extLst>
          </a:blip>
          <a:srcRect b="38984"/>
          <a:stretch/>
        </p:blipFill>
        <p:spPr>
          <a:xfrm>
            <a:off x="8156604" y="1386256"/>
            <a:ext cx="2337821" cy="756928"/>
          </a:xfrm>
          <a:prstGeom prst="rect">
            <a:avLst/>
          </a:prstGeom>
        </p:spPr>
      </p:pic>
      <p:pic>
        <p:nvPicPr>
          <p:cNvPr id="19" name="Picture 18" descr="A picture containing wheel&#10;&#10;Description automatically generated">
            <a:extLst>
              <a:ext uri="{FF2B5EF4-FFF2-40B4-BE49-F238E27FC236}">
                <a16:creationId xmlns:a16="http://schemas.microsoft.com/office/drawing/2014/main" id="{FE55FF44-9841-4914-9A5E-073F25D5E8C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608507">
            <a:off x="5079755" y="5030566"/>
            <a:ext cx="1160566" cy="1334329"/>
          </a:xfrm>
          <a:prstGeom prst="rect">
            <a:avLst/>
          </a:prstGeom>
        </p:spPr>
      </p:pic>
    </p:spTree>
    <p:extLst>
      <p:ext uri="{BB962C8B-B14F-4D97-AF65-F5344CB8AC3E}">
        <p14:creationId xmlns:p14="http://schemas.microsoft.com/office/powerpoint/2010/main" val="17642377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6B0E3CF-2F0F-70FA-B24A-E9041D3715C3}"/>
              </a:ext>
            </a:extLst>
          </p:cNvPr>
          <p:cNvPicPr>
            <a:picLocks noGrp="1" noChangeAspect="1"/>
          </p:cNvPicPr>
          <p:nvPr>
            <p:ph idx="1"/>
          </p:nvPr>
        </p:nvPicPr>
        <p:blipFill>
          <a:blip r:embed="rId2"/>
          <a:stretch>
            <a:fillRect/>
          </a:stretch>
        </p:blipFill>
        <p:spPr>
          <a:xfrm>
            <a:off x="643467" y="648207"/>
            <a:ext cx="10905066" cy="5561584"/>
          </a:xfrm>
          <a:prstGeom prst="rect">
            <a:avLst/>
          </a:prstGeom>
        </p:spPr>
      </p:pic>
    </p:spTree>
    <p:extLst>
      <p:ext uri="{BB962C8B-B14F-4D97-AF65-F5344CB8AC3E}">
        <p14:creationId xmlns:p14="http://schemas.microsoft.com/office/powerpoint/2010/main" val="8864049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2493" y="238539"/>
            <a:ext cx="11018520" cy="738917"/>
          </a:xfrm>
        </p:spPr>
        <p:txBody>
          <a:bodyPr anchor="b">
            <a:normAutofit fontScale="90000"/>
          </a:bodyPr>
          <a:lstStyle/>
          <a:p>
            <a:r>
              <a:rPr lang="en-GB" sz="5400" b="1" dirty="0"/>
              <a:t>Why is Social Value suddenly a “thing”? </a:t>
            </a:r>
            <a:endParaRPr lang="en-GB" sz="5400" dirty="0"/>
          </a:p>
        </p:txBody>
      </p:sp>
      <p:sp>
        <p:nvSpPr>
          <p:cNvPr id="3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a:spLocks noGrp="1"/>
          </p:cNvSpPr>
          <p:nvPr>
            <p:ph idx="1"/>
          </p:nvPr>
        </p:nvSpPr>
        <p:spPr>
          <a:xfrm>
            <a:off x="285134" y="1567655"/>
            <a:ext cx="7118555" cy="5119657"/>
          </a:xfrm>
        </p:spPr>
        <p:txBody>
          <a:bodyPr anchor="t">
            <a:normAutofit lnSpcReduction="10000"/>
          </a:bodyPr>
          <a:lstStyle/>
          <a:p>
            <a:pPr marL="0" indent="0">
              <a:buNone/>
            </a:pPr>
            <a:endParaRPr lang="en-GB" sz="1700" b="1" i="1" dirty="0"/>
          </a:p>
          <a:p>
            <a:r>
              <a:rPr lang="en-GB" sz="1700" b="1" dirty="0"/>
              <a:t>Social Value as been part of legislation in England since 2012 (The </a:t>
            </a:r>
            <a:r>
              <a:rPr lang="en-US" sz="1700" b="1" dirty="0"/>
              <a:t>Public Services Social Value Act 2012), and Scotland since 2013.</a:t>
            </a:r>
          </a:p>
          <a:p>
            <a:r>
              <a:rPr lang="en-US" sz="1700" b="1" dirty="0"/>
              <a:t>The Act requires Public Bodies to think about how they can also secure wider social, economic and environmental benefits in the work they do.</a:t>
            </a:r>
            <a:endParaRPr lang="en-GB" sz="1700" b="1" dirty="0"/>
          </a:p>
          <a:p>
            <a:r>
              <a:rPr lang="en-GB" sz="1700" b="1" dirty="0"/>
              <a:t>This is normally done via procurement &amp; evaluations of funded projects and schemes that they may administer and is now seen as common practice, with Social Value included in official Government appraisal documentation &amp; guidance.</a:t>
            </a:r>
          </a:p>
          <a:p>
            <a:r>
              <a:rPr lang="en-GB" sz="1700" b="1" dirty="0"/>
              <a:t>Its not legislation yet in NI despite several attempts to get it through.</a:t>
            </a:r>
          </a:p>
          <a:p>
            <a:r>
              <a:rPr lang="en-US" sz="1700" b="1" dirty="0"/>
              <a:t>However since June 2022 , public sector tenders must include a minimum of 10% of the total award criteria to score social value. This will apply to contracts for services and works above the threshold where the Procurement Regulations apply (i.e., services contracts valued above £122,976 and consultation contracts valued above £4,733,252). Where appropriate, Departments can also score for Social Value on contracts outside of these thresholds. Departments can also give greater weight to social value than the 10% minimum.</a:t>
            </a:r>
          </a:p>
          <a:p>
            <a:r>
              <a:rPr lang="en-US" sz="1700" b="1" dirty="0"/>
              <a:t>This minimum can increase but is subject to NI Executive approval</a:t>
            </a:r>
            <a:endParaRPr lang="en-GB" sz="1700" b="1" dirty="0"/>
          </a:p>
          <a:p>
            <a:pPr marL="0" indent="0">
              <a:buNone/>
            </a:pPr>
            <a:endParaRPr lang="en-GB" sz="1400" dirty="0"/>
          </a:p>
          <a:p>
            <a:pPr marL="0" indent="0">
              <a:buNone/>
            </a:pPr>
            <a:endParaRPr lang="en-GB" sz="1400" dirty="0"/>
          </a:p>
        </p:txBody>
      </p:sp>
      <p:pic>
        <p:nvPicPr>
          <p:cNvPr id="19" name="Picture 18" descr="White puzzle with one red piece">
            <a:extLst>
              <a:ext uri="{FF2B5EF4-FFF2-40B4-BE49-F238E27FC236}">
                <a16:creationId xmlns:a16="http://schemas.microsoft.com/office/drawing/2014/main" id="{2E5F502D-B3E6-C9E8-0D9C-720BD53199E5}"/>
              </a:ext>
            </a:extLst>
          </p:cNvPr>
          <p:cNvPicPr>
            <a:picLocks noChangeAspect="1"/>
          </p:cNvPicPr>
          <p:nvPr/>
        </p:nvPicPr>
        <p:blipFill rotWithShape="1">
          <a:blip r:embed="rId2"/>
          <a:srcRect l="23724" r="22162" b="2"/>
          <a:stretch/>
        </p:blipFill>
        <p:spPr>
          <a:xfrm>
            <a:off x="7675658" y="2093976"/>
            <a:ext cx="3941064" cy="4096512"/>
          </a:xfrm>
          <a:prstGeom prst="rect">
            <a:avLst/>
          </a:prstGeom>
        </p:spPr>
      </p:pic>
    </p:spTree>
    <p:extLst>
      <p:ext uri="{BB962C8B-B14F-4D97-AF65-F5344CB8AC3E}">
        <p14:creationId xmlns:p14="http://schemas.microsoft.com/office/powerpoint/2010/main" val="39009083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2493" y="238539"/>
            <a:ext cx="11018520" cy="1434415"/>
          </a:xfrm>
        </p:spPr>
        <p:txBody>
          <a:bodyPr anchor="b">
            <a:normAutofit/>
          </a:bodyPr>
          <a:lstStyle/>
          <a:p>
            <a:r>
              <a:rPr lang="en-GB" sz="5400" b="1"/>
              <a:t>What is the Social Value Engine? </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06477" y="1847088"/>
            <a:ext cx="7079568" cy="4735796"/>
          </a:xfrm>
        </p:spPr>
        <p:txBody>
          <a:bodyPr anchor="t">
            <a:noAutofit/>
          </a:bodyPr>
          <a:lstStyle/>
          <a:p>
            <a:r>
              <a:rPr lang="en-GB" sz="1800" dirty="0"/>
              <a:t>Developed over a 10-year period by Rose Regeneration. An online tool </a:t>
            </a:r>
            <a:r>
              <a:rPr lang="en-GB" sz="1800" b="1" dirty="0"/>
              <a:t>accredited by Social Value UK </a:t>
            </a:r>
            <a:r>
              <a:rPr lang="en-GB" sz="1800" dirty="0"/>
              <a:t>that </a:t>
            </a:r>
            <a:r>
              <a:rPr lang="en-GB" sz="1800" b="1" dirty="0"/>
              <a:t>systemises the process of measuring social value</a:t>
            </a:r>
            <a:r>
              <a:rPr lang="en-GB" sz="1800" dirty="0"/>
              <a:t>– it helps charities, VCS bodies, community groups and public sector organisations to forecast, plan and evaluate their activities. </a:t>
            </a:r>
          </a:p>
          <a:p>
            <a:r>
              <a:rPr lang="en-GB" sz="1800" dirty="0"/>
              <a:t>It contains </a:t>
            </a:r>
            <a:r>
              <a:rPr lang="en-GB" sz="1800" b="1" dirty="0"/>
              <a:t>370+ peer-reviewed financial proxies, </a:t>
            </a:r>
            <a:r>
              <a:rPr lang="en-GB" sz="1800" dirty="0"/>
              <a:t>derived from reliable sources and is regularly updated.</a:t>
            </a:r>
          </a:p>
          <a:p>
            <a:r>
              <a:rPr lang="en-GB" sz="1800" dirty="0"/>
              <a:t>There is scope to customise and/or add new financial proxies. </a:t>
            </a:r>
          </a:p>
          <a:p>
            <a:r>
              <a:rPr lang="en-GB" sz="1800" dirty="0"/>
              <a:t>It provides a description of how a project creates value and a ratio (£x of social value is created for every £1.00 invested). </a:t>
            </a:r>
          </a:p>
          <a:p>
            <a:r>
              <a:rPr lang="en-GB" sz="1800" dirty="0"/>
              <a:t>It has a </a:t>
            </a:r>
            <a:r>
              <a:rPr lang="en-GB" sz="1800" b="1" dirty="0"/>
              <a:t>Programme Function </a:t>
            </a:r>
            <a:r>
              <a:rPr lang="en-GB" sz="1800" dirty="0"/>
              <a:t>to amalgamate projects for an overall social value return. </a:t>
            </a:r>
          </a:p>
          <a:p>
            <a:r>
              <a:rPr lang="en-GB" sz="1800" dirty="0"/>
              <a:t>It is </a:t>
            </a:r>
            <a:r>
              <a:rPr lang="en-GB" sz="1800" b="1" dirty="0"/>
              <a:t>‘Place based’: </a:t>
            </a:r>
            <a:r>
              <a:rPr lang="en-GB" sz="1800" dirty="0"/>
              <a:t>showing how activities are making a place better to live in and the community more sustainable. </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212" r="1584" b="1"/>
          <a:stretch/>
        </p:blipFill>
        <p:spPr>
          <a:xfrm>
            <a:off x="8280382" y="2722552"/>
            <a:ext cx="3336340" cy="3467936"/>
          </a:xfrm>
          <a:prstGeom prst="rect">
            <a:avLst/>
          </a:prstGeom>
        </p:spPr>
      </p:pic>
    </p:spTree>
    <p:extLst>
      <p:ext uri="{BB962C8B-B14F-4D97-AF65-F5344CB8AC3E}">
        <p14:creationId xmlns:p14="http://schemas.microsoft.com/office/powerpoint/2010/main" val="18364452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45C5F06-8BEF-4430-866C-3AF6151ED8FF}"/>
              </a:ext>
            </a:extLst>
          </p:cNvPr>
          <p:cNvPicPr>
            <a:picLocks noChangeAspect="1"/>
          </p:cNvPicPr>
          <p:nvPr/>
        </p:nvPicPr>
        <p:blipFill>
          <a:blip r:embed="rId3"/>
          <a:stretch>
            <a:fillRect/>
          </a:stretch>
        </p:blipFill>
        <p:spPr>
          <a:xfrm>
            <a:off x="2423593" y="476672"/>
            <a:ext cx="4557713" cy="700088"/>
          </a:xfrm>
          <a:prstGeom prst="rect">
            <a:avLst/>
          </a:prstGeom>
        </p:spPr>
      </p:pic>
      <p:pic>
        <p:nvPicPr>
          <p:cNvPr id="12" name="Picture 11">
            <a:extLst>
              <a:ext uri="{FF2B5EF4-FFF2-40B4-BE49-F238E27FC236}">
                <a16:creationId xmlns:a16="http://schemas.microsoft.com/office/drawing/2014/main" id="{5176075F-E337-46FA-8709-ACB751237679}"/>
              </a:ext>
            </a:extLst>
          </p:cNvPr>
          <p:cNvPicPr>
            <a:picLocks noChangeAspect="1"/>
          </p:cNvPicPr>
          <p:nvPr/>
        </p:nvPicPr>
        <p:blipFill>
          <a:blip r:embed="rId4"/>
          <a:stretch>
            <a:fillRect/>
          </a:stretch>
        </p:blipFill>
        <p:spPr>
          <a:xfrm>
            <a:off x="950129" y="1468960"/>
            <a:ext cx="9432681" cy="4631013"/>
          </a:xfrm>
          <a:prstGeom prst="rect">
            <a:avLst/>
          </a:prstGeom>
        </p:spPr>
      </p:pic>
    </p:spTree>
    <p:extLst>
      <p:ext uri="{BB962C8B-B14F-4D97-AF65-F5344CB8AC3E}">
        <p14:creationId xmlns:p14="http://schemas.microsoft.com/office/powerpoint/2010/main" val="29718960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p:nvSpPr>
        <p:spPr>
          <a:xfrm>
            <a:off x="572493" y="238539"/>
            <a:ext cx="11018520" cy="1434415"/>
          </a:xfrm>
          <a:prstGeom prst="rect">
            <a:avLst/>
          </a:prstGeom>
        </p:spPr>
        <p:txBody>
          <a:bodyPr vert="horz" lIns="91440" tIns="45720" rIns="91440" bIns="45720" rtlCol="0" anchor="b">
            <a:norm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defTabSz="914400">
              <a:lnSpc>
                <a:spcPct val="90000"/>
              </a:lnSpc>
              <a:spcAft>
                <a:spcPts val="600"/>
              </a:spcAft>
            </a:pPr>
            <a:r>
              <a:rPr lang="en-US" sz="4600" b="1">
                <a:solidFill>
                  <a:schemeClr val="tx1"/>
                </a:solidFill>
              </a:rPr>
              <a:t>Functions available in the </a:t>
            </a:r>
            <a:br>
              <a:rPr lang="en-US" sz="4600" b="1">
                <a:solidFill>
                  <a:schemeClr val="tx1"/>
                </a:solidFill>
              </a:rPr>
            </a:br>
            <a:r>
              <a:rPr lang="en-US" sz="4600" b="1">
                <a:solidFill>
                  <a:schemeClr val="tx1"/>
                </a:solidFill>
              </a:rPr>
              <a:t>Social Value Engine</a:t>
            </a:r>
          </a:p>
        </p:txBody>
      </p:sp>
      <p:sp>
        <p:nvSpPr>
          <p:cNvPr id="1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DDE0F57-8E57-4740-BD94-1B89B494F892}"/>
              </a:ext>
            </a:extLst>
          </p:cNvPr>
          <p:cNvSpPr txBox="1"/>
          <p:nvPr/>
        </p:nvSpPr>
        <p:spPr>
          <a:xfrm>
            <a:off x="572493" y="2071316"/>
            <a:ext cx="6713552" cy="4119172"/>
          </a:xfrm>
          <a:prstGeom prst="rect">
            <a:avLst/>
          </a:prstGeom>
        </p:spPr>
        <p:txBody>
          <a:bodyPr vert="horz" lIns="91440" tIns="45720" rIns="91440" bIns="45720" rtlCol="0" anchor="t">
            <a:noAutofit/>
          </a:bodyPr>
          <a:lstStyle/>
          <a:p>
            <a:pPr marL="214313" indent="-228600">
              <a:lnSpc>
                <a:spcPct val="90000"/>
              </a:lnSpc>
              <a:spcAft>
                <a:spcPts val="600"/>
              </a:spcAft>
              <a:buFont typeface="Arial" panose="020B0604020202020204" pitchFamily="34" charset="0"/>
              <a:buChar char="•"/>
            </a:pPr>
            <a:r>
              <a:rPr lang="en-US" sz="2200" b="1" dirty="0"/>
              <a:t>Forecast</a:t>
            </a:r>
            <a:r>
              <a:rPr lang="en-US" sz="2200" dirty="0"/>
              <a:t> –  when creating Feasibility studies and to show the potential SROI of a project/funding application</a:t>
            </a:r>
          </a:p>
          <a:p>
            <a:pPr marL="214313" indent="-228600">
              <a:lnSpc>
                <a:spcPct val="90000"/>
              </a:lnSpc>
              <a:spcAft>
                <a:spcPts val="600"/>
              </a:spcAft>
              <a:buFont typeface="Arial" panose="020B0604020202020204" pitchFamily="34" charset="0"/>
              <a:buChar char="•"/>
            </a:pPr>
            <a:r>
              <a:rPr lang="en-US" sz="2200" b="1" dirty="0"/>
              <a:t>Evaluation</a:t>
            </a:r>
            <a:r>
              <a:rPr lang="en-US" sz="2200" dirty="0"/>
              <a:t> – when looking at Actual results</a:t>
            </a:r>
          </a:p>
          <a:p>
            <a:pPr marL="214313" indent="-228600">
              <a:lnSpc>
                <a:spcPct val="90000"/>
              </a:lnSpc>
              <a:spcAft>
                <a:spcPts val="600"/>
              </a:spcAft>
              <a:buFont typeface="Arial" panose="020B0604020202020204" pitchFamily="34" charset="0"/>
              <a:buChar char="•"/>
            </a:pPr>
            <a:r>
              <a:rPr lang="en-US" sz="2200" b="1" dirty="0"/>
              <a:t>Agile</a:t>
            </a:r>
            <a:r>
              <a:rPr lang="en-US" sz="2200" dirty="0"/>
              <a:t> – When you need a quick and Simplified SROI</a:t>
            </a:r>
          </a:p>
          <a:p>
            <a:pPr marL="214313" indent="-228600">
              <a:lnSpc>
                <a:spcPct val="90000"/>
              </a:lnSpc>
              <a:spcAft>
                <a:spcPts val="600"/>
              </a:spcAft>
              <a:buFont typeface="Arial" panose="020B0604020202020204" pitchFamily="34" charset="0"/>
              <a:buChar char="•"/>
            </a:pPr>
            <a:r>
              <a:rPr lang="en-US" sz="2200" b="1" dirty="0"/>
              <a:t>Extensive</a:t>
            </a:r>
            <a:r>
              <a:rPr lang="en-US" sz="2200" dirty="0"/>
              <a:t> – Full SVUK &amp; International Accredited version</a:t>
            </a:r>
          </a:p>
          <a:p>
            <a:pPr marL="214313" indent="-228600">
              <a:lnSpc>
                <a:spcPct val="90000"/>
              </a:lnSpc>
              <a:spcAft>
                <a:spcPts val="600"/>
              </a:spcAft>
              <a:buFont typeface="Arial" panose="020B0604020202020204" pitchFamily="34" charset="0"/>
              <a:buChar char="•"/>
            </a:pPr>
            <a:r>
              <a:rPr lang="en-US" sz="2200" b="1" dirty="0" err="1"/>
              <a:t>Programme</a:t>
            </a:r>
            <a:r>
              <a:rPr lang="en-US" sz="2200" b="1" dirty="0"/>
              <a:t> function </a:t>
            </a:r>
            <a:r>
              <a:rPr lang="en-US" sz="2200" dirty="0"/>
              <a:t>– combine individual project reports in to one over arching report</a:t>
            </a:r>
          </a:p>
          <a:p>
            <a:pPr marL="214313" indent="-228600">
              <a:lnSpc>
                <a:spcPct val="90000"/>
              </a:lnSpc>
              <a:spcAft>
                <a:spcPts val="600"/>
              </a:spcAft>
              <a:buFont typeface="Arial" panose="020B0604020202020204" pitchFamily="34" charset="0"/>
              <a:buChar char="•"/>
            </a:pPr>
            <a:r>
              <a:rPr lang="en-US" sz="2200" b="1" dirty="0"/>
              <a:t>Your organisation </a:t>
            </a:r>
            <a:r>
              <a:rPr lang="en-US" sz="2200" dirty="0"/>
              <a:t>– used when Managing user activity and seeing what others in your organisation are doing</a:t>
            </a:r>
          </a:p>
          <a:p>
            <a:pPr marL="214313" indent="-228600">
              <a:lnSpc>
                <a:spcPct val="90000"/>
              </a:lnSpc>
              <a:spcAft>
                <a:spcPts val="600"/>
              </a:spcAft>
              <a:buFont typeface="Arial" panose="020B0604020202020204" pitchFamily="34" charset="0"/>
              <a:buChar char="•"/>
            </a:pPr>
            <a:r>
              <a:rPr lang="en-US" sz="2200" b="1" dirty="0"/>
              <a:t>Visual reports </a:t>
            </a:r>
            <a:r>
              <a:rPr lang="en-US" sz="2200" dirty="0"/>
              <a:t>– both PDF and Microsoft Excel versions</a:t>
            </a: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3044" r="748" b="-3"/>
          <a:stretch/>
        </p:blipFill>
        <p:spPr>
          <a:xfrm>
            <a:off x="7675658" y="2093976"/>
            <a:ext cx="3941064" cy="4096512"/>
          </a:xfrm>
          <a:prstGeom prst="rect">
            <a:avLst/>
          </a:prstGeom>
        </p:spPr>
      </p:pic>
    </p:spTree>
    <p:extLst>
      <p:ext uri="{BB962C8B-B14F-4D97-AF65-F5344CB8AC3E}">
        <p14:creationId xmlns:p14="http://schemas.microsoft.com/office/powerpoint/2010/main" val="15888190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810658" y="2720774"/>
            <a:ext cx="2614972" cy="3081931"/>
          </a:xfrm>
          <a:prstGeom prst="rect">
            <a:avLst/>
          </a:prstGeom>
        </p:spPr>
      </p:pic>
      <p:pic>
        <p:nvPicPr>
          <p:cNvPr id="6" name="Picture 5"/>
          <p:cNvPicPr>
            <a:picLocks noChangeAspect="1"/>
          </p:cNvPicPr>
          <p:nvPr/>
        </p:nvPicPr>
        <p:blipFill>
          <a:blip r:embed="rId4"/>
          <a:stretch>
            <a:fillRect/>
          </a:stretch>
        </p:blipFill>
        <p:spPr>
          <a:xfrm>
            <a:off x="4511824" y="3240074"/>
            <a:ext cx="1714500" cy="1228725"/>
          </a:xfrm>
          <a:prstGeom prst="rect">
            <a:avLst/>
          </a:prstGeom>
        </p:spPr>
      </p:pic>
      <p:pic>
        <p:nvPicPr>
          <p:cNvPr id="7" name="Picture 6"/>
          <p:cNvPicPr>
            <a:picLocks noChangeAspect="1"/>
          </p:cNvPicPr>
          <p:nvPr/>
        </p:nvPicPr>
        <p:blipFill>
          <a:blip r:embed="rId5"/>
          <a:stretch>
            <a:fillRect/>
          </a:stretch>
        </p:blipFill>
        <p:spPr>
          <a:xfrm>
            <a:off x="6312024" y="2570830"/>
            <a:ext cx="4226566" cy="2782044"/>
          </a:xfrm>
          <a:prstGeom prst="rect">
            <a:avLst/>
          </a:prstGeom>
        </p:spPr>
      </p:pic>
      <p:pic>
        <p:nvPicPr>
          <p:cNvPr id="8" name="Picture 7"/>
          <p:cNvPicPr>
            <a:picLocks noChangeAspect="1"/>
          </p:cNvPicPr>
          <p:nvPr/>
        </p:nvPicPr>
        <p:blipFill>
          <a:blip r:embed="rId6"/>
          <a:stretch>
            <a:fillRect/>
          </a:stretch>
        </p:blipFill>
        <p:spPr>
          <a:xfrm>
            <a:off x="1524000" y="1496385"/>
            <a:ext cx="9181528" cy="1024149"/>
          </a:xfrm>
          <a:prstGeom prst="rect">
            <a:avLst/>
          </a:prstGeom>
        </p:spPr>
      </p:pic>
      <p:sp>
        <p:nvSpPr>
          <p:cNvPr id="9" name="Content Placeholder 5"/>
          <p:cNvSpPr txBox="1">
            <a:spLocks/>
          </p:cNvSpPr>
          <p:nvPr/>
        </p:nvSpPr>
        <p:spPr>
          <a:xfrm>
            <a:off x="1653322" y="599224"/>
            <a:ext cx="5544616" cy="103671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800" b="1" dirty="0"/>
              <a:t>Your own social value project report</a:t>
            </a:r>
          </a:p>
          <a:p>
            <a:endParaRPr lang="en-GB" dirty="0"/>
          </a:p>
        </p:txBody>
      </p:sp>
    </p:spTree>
    <p:extLst>
      <p:ext uri="{BB962C8B-B14F-4D97-AF65-F5344CB8AC3E}">
        <p14:creationId xmlns:p14="http://schemas.microsoft.com/office/powerpoint/2010/main" val="6161478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AA9571-DAE2-4F33-88BD-9E998CA20D8F}"/>
              </a:ext>
            </a:extLst>
          </p:cNvPr>
          <p:cNvSpPr txBox="1"/>
          <p:nvPr/>
        </p:nvSpPr>
        <p:spPr>
          <a:xfrm>
            <a:off x="1679843" y="273823"/>
            <a:ext cx="8560542" cy="584775"/>
          </a:xfrm>
          <a:prstGeom prst="rect">
            <a:avLst/>
          </a:prstGeom>
          <a:noFill/>
        </p:spPr>
        <p:txBody>
          <a:bodyPr wrap="square" rtlCol="0">
            <a:spAutoFit/>
          </a:bodyPr>
          <a:lstStyle/>
          <a:p>
            <a:r>
              <a:rPr lang="en-GB" sz="3200" b="1" dirty="0"/>
              <a:t>Example of potential COF Project</a:t>
            </a:r>
          </a:p>
        </p:txBody>
      </p:sp>
    </p:spTree>
    <p:extLst>
      <p:ext uri="{BB962C8B-B14F-4D97-AF65-F5344CB8AC3E}">
        <p14:creationId xmlns:p14="http://schemas.microsoft.com/office/powerpoint/2010/main" val="42383206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B9AFE8-5599-E1F9-6B1D-60D29AD330A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06014" y="428515"/>
            <a:ext cx="8667076" cy="6000969"/>
          </a:xfrm>
          <a:prstGeom prst="rect">
            <a:avLst/>
          </a:prstGeom>
        </p:spPr>
      </p:pic>
    </p:spTree>
    <p:extLst>
      <p:ext uri="{BB962C8B-B14F-4D97-AF65-F5344CB8AC3E}">
        <p14:creationId xmlns:p14="http://schemas.microsoft.com/office/powerpoint/2010/main" val="80324995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B9AFE8-5599-E1F9-6B1D-60D29AD330A2}"/>
              </a:ext>
            </a:extLst>
          </p:cNvPr>
          <p:cNvPicPr>
            <a:picLocks noChangeAspect="1"/>
          </p:cNvPicPr>
          <p:nvPr/>
        </p:nvPicPr>
        <p:blipFill>
          <a:blip r:embed="rId2"/>
          <a:stretch>
            <a:fillRect/>
          </a:stretch>
        </p:blipFill>
        <p:spPr>
          <a:xfrm>
            <a:off x="2236897" y="725189"/>
            <a:ext cx="7718205" cy="5407621"/>
          </a:xfrm>
          <a:prstGeom prst="rect">
            <a:avLst/>
          </a:prstGeom>
        </p:spPr>
      </p:pic>
      <p:pic>
        <p:nvPicPr>
          <p:cNvPr id="3" name="Picture 2">
            <a:extLst>
              <a:ext uri="{FF2B5EF4-FFF2-40B4-BE49-F238E27FC236}">
                <a16:creationId xmlns:a16="http://schemas.microsoft.com/office/drawing/2014/main" id="{4290C7C9-D1F6-A41B-A5A0-1EBBDDC4D4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41403" y="280143"/>
            <a:ext cx="9109193" cy="6297714"/>
          </a:xfrm>
          <a:prstGeom prst="rect">
            <a:avLst/>
          </a:prstGeom>
        </p:spPr>
      </p:pic>
    </p:spTree>
    <p:extLst>
      <p:ext uri="{BB962C8B-B14F-4D97-AF65-F5344CB8AC3E}">
        <p14:creationId xmlns:p14="http://schemas.microsoft.com/office/powerpoint/2010/main" val="35873518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B9AFE8-5599-E1F9-6B1D-60D29AD330A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49853" y="234536"/>
            <a:ext cx="9026557" cy="6388927"/>
          </a:xfrm>
          <a:prstGeom prst="rect">
            <a:avLst/>
          </a:prstGeom>
        </p:spPr>
      </p:pic>
    </p:spTree>
    <p:extLst>
      <p:ext uri="{BB962C8B-B14F-4D97-AF65-F5344CB8AC3E}">
        <p14:creationId xmlns:p14="http://schemas.microsoft.com/office/powerpoint/2010/main" val="269834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B9AFE8-5599-E1F9-6B1D-60D29AD330A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06014" y="396084"/>
            <a:ext cx="8667076" cy="6065831"/>
          </a:xfrm>
          <a:prstGeom prst="rect">
            <a:avLst/>
          </a:prstGeom>
        </p:spPr>
      </p:pic>
    </p:spTree>
    <p:extLst>
      <p:ext uri="{BB962C8B-B14F-4D97-AF65-F5344CB8AC3E}">
        <p14:creationId xmlns:p14="http://schemas.microsoft.com/office/powerpoint/2010/main" val="52604093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67D255-0A09-4728-B06F-A10D21477D4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10145" y="167149"/>
            <a:ext cx="9624579" cy="6669232"/>
          </a:xfrm>
          <a:prstGeom prst="rect">
            <a:avLst/>
          </a:prstGeom>
        </p:spPr>
      </p:pic>
    </p:spTree>
    <p:extLst>
      <p:ext uri="{BB962C8B-B14F-4D97-AF65-F5344CB8AC3E}">
        <p14:creationId xmlns:p14="http://schemas.microsoft.com/office/powerpoint/2010/main" val="27627739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256032"/>
            <a:ext cx="10506456" cy="1014984"/>
          </a:xfrm>
        </p:spPr>
        <p:txBody>
          <a:bodyPr anchor="b">
            <a:normAutofit/>
          </a:bodyPr>
          <a:lstStyle/>
          <a:p>
            <a:r>
              <a:rPr lang="en-GB" b="1"/>
              <a:t>What is Social Value? </a:t>
            </a:r>
            <a:endParaRPr lang="en-GB"/>
          </a:p>
        </p:txBody>
      </p:sp>
      <p:sp>
        <p:nvSpPr>
          <p:cNvPr id="25" name="Rectangle 24">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9" name="Content Placeholder 2">
            <a:extLst>
              <a:ext uri="{FF2B5EF4-FFF2-40B4-BE49-F238E27FC236}">
                <a16:creationId xmlns:a16="http://schemas.microsoft.com/office/drawing/2014/main" id="{C74F35D2-9315-4D5D-41D9-D30265416FDE}"/>
              </a:ext>
            </a:extLst>
          </p:cNvPr>
          <p:cNvGraphicFramePr>
            <a:graphicFrameLocks noGrp="1"/>
          </p:cNvGraphicFramePr>
          <p:nvPr>
            <p:ph idx="1"/>
            <p:extLst>
              <p:ext uri="{D42A27DB-BD31-4B8C-83A1-F6EECF244321}">
                <p14:modId xmlns:p14="http://schemas.microsoft.com/office/powerpoint/2010/main" val="1035224439"/>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97178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1288026" y="624562"/>
            <a:ext cx="8907382" cy="6168044"/>
          </a:xfrm>
          <a:prstGeom prst="rect">
            <a:avLst/>
          </a:prstGeom>
        </p:spPr>
      </p:pic>
    </p:spTree>
    <p:extLst>
      <p:ext uri="{BB962C8B-B14F-4D97-AF65-F5344CB8AC3E}">
        <p14:creationId xmlns:p14="http://schemas.microsoft.com/office/powerpoint/2010/main" val="38206743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90C56A3-A5EF-F699-CEF2-10E597EDC77B}"/>
              </a:ext>
            </a:extLst>
          </p:cNvPr>
          <p:cNvSpPr>
            <a:spLocks noGrp="1"/>
          </p:cNvSpPr>
          <p:nvPr>
            <p:ph type="title"/>
          </p:nvPr>
        </p:nvSpPr>
        <p:spPr>
          <a:xfrm>
            <a:off x="1417893" y="57757"/>
            <a:ext cx="11214100" cy="535531"/>
          </a:xfrm>
        </p:spPr>
        <p:txBody>
          <a:bodyPr>
            <a:normAutofit fontScale="90000"/>
          </a:bodyPr>
          <a:lstStyle/>
          <a:p>
            <a:r>
              <a:rPr lang="en-US" dirty="0"/>
              <a:t>Community Finance Ireland</a:t>
            </a:r>
          </a:p>
        </p:txBody>
      </p:sp>
      <p:sp>
        <p:nvSpPr>
          <p:cNvPr id="3" name="Slide Number Placeholder 2">
            <a:extLst>
              <a:ext uri="{FF2B5EF4-FFF2-40B4-BE49-F238E27FC236}">
                <a16:creationId xmlns:a16="http://schemas.microsoft.com/office/drawing/2014/main" id="{FBF36A4F-043D-15C7-6CC4-26B71DFF832C}"/>
              </a:ext>
            </a:extLst>
          </p:cNvPr>
          <p:cNvSpPr>
            <a:spLocks noGrp="1"/>
          </p:cNvSpPr>
          <p:nvPr>
            <p:ph type="sldNum" sz="quarter" idx="12"/>
          </p:nvPr>
        </p:nvSpPr>
        <p:spPr>
          <a:xfrm>
            <a:off x="11252200" y="6315075"/>
            <a:ext cx="406400" cy="365125"/>
          </a:xfrm>
        </p:spPr>
        <p:txBody>
          <a:bodyPr anchor="ctr">
            <a:normAutofit/>
          </a:bodyPr>
          <a:lstStyle/>
          <a:p>
            <a:pPr rtl="0">
              <a:spcAft>
                <a:spcPts val="600"/>
              </a:spcAft>
            </a:pPr>
            <a:fld id="{C263D6C4-4840-40CC-AC84-17E24B3B7BDE}" type="slidenum">
              <a:rPr lang="en-GB" noProof="0" smtClean="0"/>
              <a:pPr rtl="0">
                <a:spcAft>
                  <a:spcPts val="600"/>
                </a:spcAft>
              </a:pPr>
              <a:t>31</a:t>
            </a:fld>
            <a:endParaRPr lang="en-GB" noProof="0"/>
          </a:p>
        </p:txBody>
      </p:sp>
      <p:pic>
        <p:nvPicPr>
          <p:cNvPr id="6" name="Content Placeholder 5">
            <a:extLst>
              <a:ext uri="{FF2B5EF4-FFF2-40B4-BE49-F238E27FC236}">
                <a16:creationId xmlns:a16="http://schemas.microsoft.com/office/drawing/2014/main" id="{488DA86A-4D89-1D11-6481-5E808F650DAA}"/>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a:stretch/>
        </p:blipFill>
        <p:spPr>
          <a:xfrm>
            <a:off x="1377291" y="830969"/>
            <a:ext cx="4571226" cy="6027031"/>
          </a:xfrm>
        </p:spPr>
      </p:pic>
      <p:pic>
        <p:nvPicPr>
          <p:cNvPr id="8" name="Content Placeholder 7">
            <a:extLst>
              <a:ext uri="{FF2B5EF4-FFF2-40B4-BE49-F238E27FC236}">
                <a16:creationId xmlns:a16="http://schemas.microsoft.com/office/drawing/2014/main" id="{8A2FFC5E-E898-38D0-1D5B-D0C583FE72B1}"/>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rcRect/>
          <a:stretch/>
        </p:blipFill>
        <p:spPr>
          <a:xfrm>
            <a:off x="7246374" y="810690"/>
            <a:ext cx="4571226" cy="5989553"/>
          </a:xfrm>
        </p:spPr>
      </p:pic>
    </p:spTree>
    <p:extLst>
      <p:ext uri="{BB962C8B-B14F-4D97-AF65-F5344CB8AC3E}">
        <p14:creationId xmlns:p14="http://schemas.microsoft.com/office/powerpoint/2010/main" val="19567257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2" name="Picture 1">
            <a:extLst>
              <a:ext uri="{FF2B5EF4-FFF2-40B4-BE49-F238E27FC236}">
                <a16:creationId xmlns:a16="http://schemas.microsoft.com/office/drawing/2014/main" id="{B8852AF6-4E18-B998-D31E-9710682E407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98634" y="74965"/>
            <a:ext cx="10452989" cy="6680514"/>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BD8413-C238-49D7-A4E1-E8FEF1811A0E}"/>
              </a:ext>
            </a:extLst>
          </p:cNvPr>
          <p:cNvSpPr>
            <a:spLocks noGrp="1"/>
          </p:cNvSpPr>
          <p:nvPr>
            <p:ph type="title"/>
          </p:nvPr>
        </p:nvSpPr>
        <p:spPr>
          <a:xfrm>
            <a:off x="2896624" y="61961"/>
            <a:ext cx="7781544" cy="859055"/>
          </a:xfrm>
        </p:spPr>
        <p:txBody>
          <a:bodyPr rtlCol="0">
            <a:normAutofit fontScale="90000"/>
          </a:bodyPr>
          <a:lstStyle/>
          <a:p>
            <a:pPr rtl="0"/>
            <a:r>
              <a:rPr lang="en-GB" dirty="0"/>
              <a:t>What SVE offers</a:t>
            </a:r>
          </a:p>
        </p:txBody>
      </p:sp>
      <p:sp>
        <p:nvSpPr>
          <p:cNvPr id="5" name="Text Placeholder 4">
            <a:extLst>
              <a:ext uri="{FF2B5EF4-FFF2-40B4-BE49-F238E27FC236}">
                <a16:creationId xmlns:a16="http://schemas.microsoft.com/office/drawing/2014/main" id="{0A95F4DE-39B7-4CE2-BC1E-8B8AE662A895}"/>
              </a:ext>
            </a:extLst>
          </p:cNvPr>
          <p:cNvSpPr>
            <a:spLocks noGrp="1"/>
          </p:cNvSpPr>
          <p:nvPr>
            <p:ph type="body" idx="1"/>
          </p:nvPr>
        </p:nvSpPr>
        <p:spPr>
          <a:xfrm>
            <a:off x="145522" y="1700981"/>
            <a:ext cx="9549084" cy="4807974"/>
          </a:xfrm>
        </p:spPr>
        <p:txBody>
          <a:bodyPr rtlCol="0">
            <a:normAutofit fontScale="92500" lnSpcReduction="20000"/>
          </a:bodyPr>
          <a:lstStyle/>
          <a:p>
            <a:pPr marL="285750" indent="-285750">
              <a:buFont typeface="Arial" panose="020B0604020202020204" pitchFamily="34" charset="0"/>
              <a:buChar char="•"/>
            </a:pPr>
            <a:r>
              <a:rPr lang="en-GB" sz="2000" dirty="0">
                <a:solidFill>
                  <a:schemeClr val="tx1"/>
                </a:solidFill>
              </a:rPr>
              <a:t>Organisations can purchase the licence for 1 year period. Online training and support is provided throughout the 12 months along with access to our regular fortnightly online support sessions. </a:t>
            </a:r>
          </a:p>
          <a:p>
            <a:pPr marL="285750" indent="-285750">
              <a:buFont typeface="Arial" panose="020B0604020202020204" pitchFamily="34" charset="0"/>
              <a:buChar char="•"/>
            </a:pPr>
            <a:r>
              <a:rPr lang="en-GB" sz="2000" dirty="0">
                <a:solidFill>
                  <a:schemeClr val="tx1"/>
                </a:solidFill>
              </a:rPr>
              <a:t>If further support is needed, we can offer this at an additional daily rate and it covers:-</a:t>
            </a:r>
          </a:p>
          <a:p>
            <a:r>
              <a:rPr lang="en-GB" sz="2000" dirty="0">
                <a:solidFill>
                  <a:schemeClr val="tx1"/>
                </a:solidFill>
              </a:rPr>
              <a:t>		Assisting your organisation with its Theory of Change</a:t>
            </a:r>
          </a:p>
          <a:p>
            <a:r>
              <a:rPr lang="en-GB" sz="2000" dirty="0">
                <a:solidFill>
                  <a:schemeClr val="tx1"/>
                </a:solidFill>
              </a:rPr>
              <a:t>		Reviewing the data your project collects helping identify gaps </a:t>
            </a:r>
          </a:p>
          <a:p>
            <a:r>
              <a:rPr lang="en-GB" sz="2000" dirty="0">
                <a:solidFill>
                  <a:schemeClr val="tx1"/>
                </a:solidFill>
              </a:rPr>
              <a:t>		Working with organisation in improving how they measure the impact their 		services/project may have with stakeholders i.e. surveys, focus groups, case 		study examples</a:t>
            </a:r>
          </a:p>
          <a:p>
            <a:pPr rtl="0"/>
            <a:r>
              <a:rPr lang="en-GB" sz="2000" dirty="0">
                <a:solidFill>
                  <a:schemeClr val="tx1"/>
                </a:solidFill>
              </a:rPr>
              <a:t>		Assisting organisations in calculating the deflator figures and applying them</a:t>
            </a:r>
          </a:p>
          <a:p>
            <a:r>
              <a:rPr lang="en-US" sz="2000" dirty="0">
                <a:solidFill>
                  <a:schemeClr val="tx1"/>
                </a:solidFill>
              </a:rPr>
              <a:t>		Work with you in identifying the input costs of the project: i.e. grants, 			donations, volunteer time, in –kind expertise etc.</a:t>
            </a:r>
            <a:endParaRPr lang="en-GB" sz="2000" dirty="0">
              <a:solidFill>
                <a:schemeClr val="tx1"/>
              </a:solidFill>
            </a:endParaRPr>
          </a:p>
          <a:p>
            <a:pPr rtl="0"/>
            <a:r>
              <a:rPr lang="en-GB" sz="2000" dirty="0">
                <a:solidFill>
                  <a:schemeClr val="tx1"/>
                </a:solidFill>
              </a:rPr>
              <a:t>		Provide a overall project report illustrating this, and recommended next 			steps in continuing the Social Value process within their organisations</a:t>
            </a:r>
          </a:p>
          <a:p>
            <a:pPr rtl="0"/>
            <a:r>
              <a:rPr lang="en-GB" sz="2000" dirty="0">
                <a:solidFill>
                  <a:schemeClr val="tx1"/>
                </a:solidFill>
              </a:rPr>
              <a:t>		Design an Impact Report that groups can share online or as part of their 			individual marketing activities</a:t>
            </a:r>
          </a:p>
        </p:txBody>
      </p:sp>
      <p:sp>
        <p:nvSpPr>
          <p:cNvPr id="2" name="Slide Number Placeholder 1">
            <a:extLst>
              <a:ext uri="{FF2B5EF4-FFF2-40B4-BE49-F238E27FC236}">
                <a16:creationId xmlns:a16="http://schemas.microsoft.com/office/drawing/2014/main" id="{0B24BF10-2B55-43AB-9F77-F1A1410384A9}"/>
              </a:ext>
            </a:extLst>
          </p:cNvPr>
          <p:cNvSpPr>
            <a:spLocks noGrp="1"/>
          </p:cNvSpPr>
          <p:nvPr>
            <p:ph type="sldNum" sz="quarter" idx="12"/>
          </p:nvPr>
        </p:nvSpPr>
        <p:spPr/>
        <p:txBody>
          <a:bodyPr rtlCol="0"/>
          <a:lstStyle/>
          <a:p>
            <a:pPr rtl="0"/>
            <a:fld id="{C263D6C4-4840-40CC-AC84-17E24B3B7BDE}" type="slidenum">
              <a:rPr lang="en-GB" smtClean="0"/>
              <a:pPr rtl="0"/>
              <a:t>33</a:t>
            </a:fld>
            <a:endParaRPr lang="en-GB"/>
          </a:p>
        </p:txBody>
      </p:sp>
      <p:pic>
        <p:nvPicPr>
          <p:cNvPr id="3" name="Picture 2">
            <a:extLst>
              <a:ext uri="{FF2B5EF4-FFF2-40B4-BE49-F238E27FC236}">
                <a16:creationId xmlns:a16="http://schemas.microsoft.com/office/drawing/2014/main" id="{3D9FD2AD-44E8-0502-3082-A228FD51C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2213" y="61961"/>
            <a:ext cx="2124265" cy="244290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006356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7875C19A-1AAE-476A-A316-A2CF92D763D3}"/>
              </a:ext>
            </a:extLst>
          </p:cNvPr>
          <p:cNvSpPr>
            <a:spLocks noGrp="1"/>
          </p:cNvSpPr>
          <p:nvPr>
            <p:ph type="title"/>
          </p:nvPr>
        </p:nvSpPr>
        <p:spPr>
          <a:xfrm>
            <a:off x="4944295" y="156616"/>
            <a:ext cx="5754896" cy="631369"/>
          </a:xfrm>
        </p:spPr>
        <p:txBody>
          <a:bodyPr vert="horz" lIns="91440" tIns="45720" rIns="91440" bIns="45720" rtlCol="0" anchor="b">
            <a:normAutofit fontScale="90000"/>
          </a:bodyPr>
          <a:lstStyle/>
          <a:p>
            <a:r>
              <a:rPr lang="en-US" sz="4000" kern="1200" dirty="0">
                <a:solidFill>
                  <a:schemeClr val="tx1"/>
                </a:solidFill>
                <a:latin typeface="+mj-lt"/>
                <a:ea typeface="+mj-ea"/>
                <a:cs typeface="+mj-cs"/>
              </a:rPr>
              <a:t>Contact Details</a:t>
            </a:r>
          </a:p>
        </p:txBody>
      </p:sp>
      <p:pic>
        <p:nvPicPr>
          <p:cNvPr id="3" name="Picture 2">
            <a:extLst>
              <a:ext uri="{FF2B5EF4-FFF2-40B4-BE49-F238E27FC236}">
                <a16:creationId xmlns:a16="http://schemas.microsoft.com/office/drawing/2014/main" id="{8926BEE0-5524-43F2-D321-0503D04C50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130" y="985472"/>
            <a:ext cx="3876165" cy="4455360"/>
          </a:xfrm>
          <a:prstGeom prst="rect">
            <a:avLst/>
          </a:prstGeom>
        </p:spPr>
      </p:pic>
      <p:sp>
        <p:nvSpPr>
          <p:cNvPr id="10" name="Text Placeholder 9">
            <a:extLst>
              <a:ext uri="{FF2B5EF4-FFF2-40B4-BE49-F238E27FC236}">
                <a16:creationId xmlns:a16="http://schemas.microsoft.com/office/drawing/2014/main" id="{EF2BC084-E6DB-4DE7-B309-042A85EBA700}"/>
              </a:ext>
            </a:extLst>
          </p:cNvPr>
          <p:cNvSpPr>
            <a:spLocks noGrp="1"/>
          </p:cNvSpPr>
          <p:nvPr>
            <p:ph type="body" sz="quarter" idx="13"/>
          </p:nvPr>
        </p:nvSpPr>
        <p:spPr>
          <a:xfrm>
            <a:off x="5449825" y="1267968"/>
            <a:ext cx="6204968" cy="4596803"/>
          </a:xfrm>
        </p:spPr>
        <p:txBody>
          <a:bodyPr vert="horz" lIns="91440" tIns="45720" rIns="91440" bIns="45720" rtlCol="0" anchor="t">
            <a:normAutofit/>
          </a:bodyPr>
          <a:lstStyle/>
          <a:p>
            <a:pPr marL="0" indent="0">
              <a:lnSpc>
                <a:spcPct val="90000"/>
              </a:lnSpc>
              <a:buNone/>
            </a:pPr>
            <a:r>
              <a:rPr lang="en-US" sz="2400" b="1" dirty="0">
                <a:solidFill>
                  <a:schemeClr val="tx1"/>
                </a:solidFill>
                <a:cs typeface="+mn-cs"/>
              </a:rPr>
              <a:t>Conor Mc Gale</a:t>
            </a:r>
          </a:p>
          <a:p>
            <a:pPr marL="0" indent="0">
              <a:lnSpc>
                <a:spcPct val="90000"/>
              </a:lnSpc>
              <a:buNone/>
            </a:pPr>
            <a:endParaRPr lang="en-US" sz="2400" b="1" dirty="0">
              <a:solidFill>
                <a:schemeClr val="tx1"/>
              </a:solidFill>
              <a:cs typeface="+mn-cs"/>
            </a:endParaRPr>
          </a:p>
          <a:p>
            <a:pPr marL="0" indent="0">
              <a:lnSpc>
                <a:spcPct val="90000"/>
              </a:lnSpc>
              <a:buNone/>
            </a:pPr>
            <a:r>
              <a:rPr lang="en-US" sz="2400" b="1" dirty="0">
                <a:solidFill>
                  <a:schemeClr val="tx1"/>
                </a:solidFill>
                <a:cs typeface="+mn-cs"/>
              </a:rPr>
              <a:t>Tel: </a:t>
            </a:r>
            <a:r>
              <a:rPr lang="en-US" sz="2400" b="1">
                <a:solidFill>
                  <a:schemeClr val="tx1"/>
                </a:solidFill>
                <a:cs typeface="+mn-cs"/>
              </a:rPr>
              <a:t>07745 665290</a:t>
            </a:r>
          </a:p>
          <a:p>
            <a:pPr marL="0" indent="0">
              <a:lnSpc>
                <a:spcPct val="90000"/>
              </a:lnSpc>
              <a:buNone/>
            </a:pPr>
            <a:endParaRPr lang="en-US" sz="2400" b="1" dirty="0">
              <a:solidFill>
                <a:schemeClr val="tx1"/>
              </a:solidFill>
              <a:cs typeface="+mn-cs"/>
            </a:endParaRPr>
          </a:p>
          <a:p>
            <a:pPr marL="0" indent="0">
              <a:lnSpc>
                <a:spcPct val="90000"/>
              </a:lnSpc>
              <a:buNone/>
            </a:pPr>
            <a:r>
              <a:rPr lang="en-US" sz="2400" b="1" dirty="0">
                <a:solidFill>
                  <a:schemeClr val="tx1"/>
                </a:solidFill>
                <a:cs typeface="+mn-cs"/>
                <a:hlinkClick r:id="rId4"/>
              </a:rPr>
              <a:t>conor.mcgale@roseregeneration.co.uk</a:t>
            </a:r>
            <a:endParaRPr lang="en-US" sz="2400" b="1" dirty="0">
              <a:solidFill>
                <a:schemeClr val="tx1"/>
              </a:solidFill>
              <a:cs typeface="+mn-cs"/>
            </a:endParaRPr>
          </a:p>
          <a:p>
            <a:pPr marL="0" indent="0">
              <a:lnSpc>
                <a:spcPct val="90000"/>
              </a:lnSpc>
              <a:buNone/>
            </a:pPr>
            <a:endParaRPr lang="en-US" sz="2400" b="1" dirty="0">
              <a:solidFill>
                <a:schemeClr val="tx1"/>
              </a:solidFill>
              <a:cs typeface="+mn-cs"/>
              <a:hlinkClick r:id="rId5">
                <a:extLst>
                  <a:ext uri="{A12FA001-AC4F-418D-AE19-62706E023703}">
                    <ahyp:hlinkClr xmlns:ahyp="http://schemas.microsoft.com/office/drawing/2018/hyperlinkcolor" val="tx"/>
                  </a:ext>
                </a:extLst>
              </a:hlinkClick>
            </a:endParaRPr>
          </a:p>
          <a:p>
            <a:pPr marL="0" indent="0">
              <a:lnSpc>
                <a:spcPct val="90000"/>
              </a:lnSpc>
              <a:buNone/>
            </a:pPr>
            <a:r>
              <a:rPr lang="en-US" sz="2400" b="1" dirty="0">
                <a:solidFill>
                  <a:schemeClr val="tx1"/>
                </a:solidFill>
                <a:cs typeface="+mn-cs"/>
                <a:hlinkClick r:id="rId5">
                  <a:extLst>
                    <a:ext uri="{A12FA001-AC4F-418D-AE19-62706E023703}">
                      <ahyp:hlinkClr xmlns:ahyp="http://schemas.microsoft.com/office/drawing/2018/hyperlinkcolor" val="tx"/>
                    </a:ext>
                  </a:extLst>
                </a:hlinkClick>
              </a:rPr>
              <a:t>https://socialvalueengine.com/</a:t>
            </a:r>
            <a:endParaRPr lang="en-US" sz="2400" b="1" dirty="0">
              <a:solidFill>
                <a:schemeClr val="tx1"/>
              </a:solidFill>
              <a:cs typeface="+mn-cs"/>
            </a:endParaRPr>
          </a:p>
          <a:p>
            <a:pPr marL="0" indent="0">
              <a:lnSpc>
                <a:spcPct val="90000"/>
              </a:lnSpc>
              <a:buNone/>
            </a:pPr>
            <a:endParaRPr lang="en-US" sz="2400" b="1" dirty="0">
              <a:solidFill>
                <a:schemeClr val="tx1"/>
              </a:solidFill>
              <a:cs typeface="+mn-cs"/>
            </a:endParaRPr>
          </a:p>
          <a:p>
            <a:pPr marL="0" indent="0">
              <a:lnSpc>
                <a:spcPct val="90000"/>
              </a:lnSpc>
              <a:buNone/>
            </a:pPr>
            <a:r>
              <a:rPr lang="en-US" sz="2400" b="1" dirty="0">
                <a:solidFill>
                  <a:schemeClr val="tx1"/>
                </a:solidFill>
                <a:cs typeface="+mn-cs"/>
              </a:rPr>
              <a:t>https://www.linkedin.com/company/social-value-engine/ </a:t>
            </a:r>
          </a:p>
          <a:p>
            <a:pPr marL="0">
              <a:lnSpc>
                <a:spcPct val="90000"/>
              </a:lnSpc>
            </a:pPr>
            <a:endParaRPr lang="en-US" sz="1000" dirty="0">
              <a:solidFill>
                <a:schemeClr val="tx1"/>
              </a:solidFill>
              <a:cs typeface="+mn-cs"/>
            </a:endParaRPr>
          </a:p>
          <a:p>
            <a:pPr marL="0">
              <a:lnSpc>
                <a:spcPct val="90000"/>
              </a:lnSpc>
            </a:pPr>
            <a:endParaRPr lang="en-US" sz="1000" dirty="0">
              <a:solidFill>
                <a:schemeClr val="tx1"/>
              </a:solidFill>
              <a:cs typeface="+mn-cs"/>
            </a:endParaRPr>
          </a:p>
          <a:p>
            <a:pPr marL="0">
              <a:lnSpc>
                <a:spcPct val="90000"/>
              </a:lnSpc>
            </a:pPr>
            <a:endParaRPr lang="en-US" sz="1000" dirty="0">
              <a:solidFill>
                <a:schemeClr val="tx1"/>
              </a:solidFill>
              <a:cs typeface="+mn-cs"/>
            </a:endParaRPr>
          </a:p>
          <a:p>
            <a:pPr marL="0">
              <a:lnSpc>
                <a:spcPct val="90000"/>
              </a:lnSpc>
            </a:pPr>
            <a:endParaRPr lang="en-US" sz="1000" dirty="0">
              <a:solidFill>
                <a:schemeClr val="tx1"/>
              </a:solidFill>
              <a:cs typeface="+mn-cs"/>
            </a:endParaRPr>
          </a:p>
        </p:txBody>
      </p:sp>
      <p:sp>
        <p:nvSpPr>
          <p:cNvPr id="17" name="Rectangle 16">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a:spcAft>
                <a:spcPts val="600"/>
              </a:spcAft>
            </a:pPr>
            <a:fld id="{C263D6C4-4840-40CC-AC84-17E24B3B7BDE}" type="slidenum">
              <a:rPr lang="en-US" sz="1100">
                <a:solidFill>
                  <a:srgbClr val="FFFFFF"/>
                </a:solidFill>
                <a:latin typeface="+mn-lt"/>
              </a:rPr>
              <a:pPr>
                <a:spcAft>
                  <a:spcPts val="600"/>
                </a:spcAft>
              </a:pPr>
              <a:t>34</a:t>
            </a:fld>
            <a:endParaRPr lang="en-US" sz="1100">
              <a:solidFill>
                <a:srgbClr val="FFFFFF"/>
              </a:solidFill>
              <a:latin typeface="+mn-lt"/>
            </a:endParaRPr>
          </a:p>
        </p:txBody>
      </p:sp>
    </p:spTree>
    <p:extLst>
      <p:ext uri="{BB962C8B-B14F-4D97-AF65-F5344CB8AC3E}">
        <p14:creationId xmlns:p14="http://schemas.microsoft.com/office/powerpoint/2010/main" val="37334860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19" name="Picture 18" descr="A group of yellow figures and a red figure on the other side">
            <a:extLst>
              <a:ext uri="{FF2B5EF4-FFF2-40B4-BE49-F238E27FC236}">
                <a16:creationId xmlns:a16="http://schemas.microsoft.com/office/drawing/2014/main" id="{077B85F7-172E-06CD-FE71-AEE2C755FB92}"/>
              </a:ext>
            </a:extLst>
          </p:cNvPr>
          <p:cNvPicPr>
            <a:picLocks noChangeAspect="1"/>
          </p:cNvPicPr>
          <p:nvPr/>
        </p:nvPicPr>
        <p:blipFill rotWithShape="1">
          <a:blip r:embed="rId2"/>
          <a:srcRect l="3184" r="-1" b="-1"/>
          <a:stretch/>
        </p:blipFill>
        <p:spPr>
          <a:xfrm>
            <a:off x="20" y="10"/>
            <a:ext cx="9947062" cy="6857990"/>
          </a:xfrm>
          <a:prstGeom prst="rect">
            <a:avLst/>
          </a:prstGeom>
        </p:spPr>
      </p:pic>
      <p:sp>
        <p:nvSpPr>
          <p:cNvPr id="25" name="Freeform: Shape 24">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27" name="Freeform: Shape 26">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226" y="0"/>
            <a:ext cx="5043774"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29" name="Freeform: Shape 28">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p:cNvSpPr>
            <a:spLocks noGrp="1"/>
          </p:cNvSpPr>
          <p:nvPr>
            <p:ph type="title"/>
          </p:nvPr>
        </p:nvSpPr>
        <p:spPr>
          <a:xfrm>
            <a:off x="8558254" y="283193"/>
            <a:ext cx="3633746" cy="1078171"/>
          </a:xfrm>
        </p:spPr>
        <p:txBody>
          <a:bodyPr anchor="b">
            <a:normAutofit fontScale="90000"/>
          </a:bodyPr>
          <a:lstStyle/>
          <a:p>
            <a:r>
              <a:rPr lang="en-GB" sz="3600" b="1" dirty="0"/>
              <a:t>How Social Value UK defines it? </a:t>
            </a:r>
            <a:endParaRPr lang="en-GB" sz="3600" dirty="0"/>
          </a:p>
        </p:txBody>
      </p:sp>
      <p:sp>
        <p:nvSpPr>
          <p:cNvPr id="4" name="Content Placeholder 2"/>
          <p:cNvSpPr>
            <a:spLocks noGrp="1"/>
          </p:cNvSpPr>
          <p:nvPr>
            <p:ph idx="1"/>
          </p:nvPr>
        </p:nvSpPr>
        <p:spPr>
          <a:xfrm>
            <a:off x="7792010" y="1361364"/>
            <a:ext cx="4562167" cy="4275394"/>
          </a:xfrm>
        </p:spPr>
        <p:txBody>
          <a:bodyPr>
            <a:normAutofit fontScale="85000" lnSpcReduction="20000"/>
          </a:bodyPr>
          <a:lstStyle/>
          <a:p>
            <a:pPr marL="0" indent="0">
              <a:buNone/>
            </a:pPr>
            <a:endParaRPr lang="en-GB" sz="1900" i="1" dirty="0"/>
          </a:p>
          <a:p>
            <a:pPr marL="0" indent="0">
              <a:buNone/>
            </a:pPr>
            <a:r>
              <a:rPr lang="en-US" sz="2400" b="1" i="1" dirty="0"/>
              <a:t>“Social Value is a broader understanding of value. It moves beyond using money as the main indicator of value, instead putting the emphasis on engaging people to understand the impact of decisions on their lives. The people’s perspective is critical.”</a:t>
            </a:r>
          </a:p>
          <a:p>
            <a:pPr marL="0" indent="0">
              <a:buNone/>
            </a:pPr>
            <a:endParaRPr lang="en-US" sz="2400" b="1" i="1" dirty="0"/>
          </a:p>
          <a:p>
            <a:pPr marL="0" indent="0">
              <a:buNone/>
            </a:pPr>
            <a:r>
              <a:rPr lang="en-GB" sz="2400" b="1" i="1" dirty="0"/>
              <a:t>Social value measurement tries to understand and record the relative importance we place on the wellbeing changes we experience. It helps to inform better decision-making to increase positive change, and decrease the negative.</a:t>
            </a:r>
          </a:p>
          <a:p>
            <a:pPr marL="0" indent="0">
              <a:buNone/>
            </a:pPr>
            <a:endParaRPr lang="en-GB" sz="2400" b="1" i="1" dirty="0"/>
          </a:p>
        </p:txBody>
      </p:sp>
    </p:spTree>
    <p:extLst>
      <p:ext uri="{BB962C8B-B14F-4D97-AF65-F5344CB8AC3E}">
        <p14:creationId xmlns:p14="http://schemas.microsoft.com/office/powerpoint/2010/main" val="22270198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39332" y="179386"/>
            <a:ext cx="10515600" cy="468888"/>
          </a:xfrm>
        </p:spPr>
        <p:txBody>
          <a:bodyPr>
            <a:normAutofit fontScale="90000"/>
          </a:bodyPr>
          <a:lstStyle/>
          <a:p>
            <a:r>
              <a:rPr lang="en-GB" sz="5400" b="1" dirty="0"/>
              <a:t>Why is Social Value important? </a:t>
            </a:r>
            <a:endParaRPr lang="en-GB" sz="5400" dirty="0"/>
          </a:p>
        </p:txBody>
      </p:sp>
      <p:graphicFrame>
        <p:nvGraphicFramePr>
          <p:cNvPr id="19" name="Content Placeholder 2">
            <a:extLst>
              <a:ext uri="{FF2B5EF4-FFF2-40B4-BE49-F238E27FC236}">
                <a16:creationId xmlns:a16="http://schemas.microsoft.com/office/drawing/2014/main" id="{D42E44B5-8D9E-DFB1-27A3-5F57983EE8F7}"/>
              </a:ext>
            </a:extLst>
          </p:cNvPr>
          <p:cNvGraphicFramePr>
            <a:graphicFrameLocks noGrp="1"/>
          </p:cNvGraphicFramePr>
          <p:nvPr>
            <p:ph idx="4294967295"/>
            <p:extLst>
              <p:ext uri="{D42A27DB-BD31-4B8C-83A1-F6EECF244321}">
                <p14:modId xmlns:p14="http://schemas.microsoft.com/office/powerpoint/2010/main" val="2155924501"/>
              </p:ext>
            </p:extLst>
          </p:nvPr>
        </p:nvGraphicFramePr>
        <p:xfrm>
          <a:off x="0" y="1175658"/>
          <a:ext cx="12192000" cy="55029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57269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46E771B-460F-4C96-AC69-D43E72BBE8E7}"/>
              </a:ext>
            </a:extLst>
          </p:cNvPr>
          <p:cNvSpPr>
            <a:spLocks noGrp="1"/>
          </p:cNvSpPr>
          <p:nvPr>
            <p:ph idx="1"/>
          </p:nvPr>
        </p:nvSpPr>
        <p:spPr>
          <a:xfrm>
            <a:off x="2867484" y="2744248"/>
            <a:ext cx="5766241" cy="387351"/>
          </a:xfrm>
        </p:spPr>
        <p:txBody>
          <a:bodyPr>
            <a:noAutofit/>
          </a:bodyPr>
          <a:lstStyle/>
          <a:p>
            <a:pPr>
              <a:defRPr/>
            </a:pPr>
            <a:r>
              <a:rPr lang="en-GB" sz="1800" dirty="0">
                <a:latin typeface="Arial" panose="020B0604020202020204" pitchFamily="34" charset="0"/>
                <a:cs typeface="Arial" panose="020B0604020202020204" pitchFamily="34" charset="0"/>
              </a:rPr>
              <a:t>People experience changes in their lives</a:t>
            </a:r>
          </a:p>
        </p:txBody>
      </p:sp>
      <p:sp>
        <p:nvSpPr>
          <p:cNvPr id="8" name="TextBox 7">
            <a:extLst>
              <a:ext uri="{FF2B5EF4-FFF2-40B4-BE49-F238E27FC236}">
                <a16:creationId xmlns:a16="http://schemas.microsoft.com/office/drawing/2014/main" id="{1F3A0B9E-FF49-4AFC-AC78-2A3FBC6D8E6B}"/>
              </a:ext>
            </a:extLst>
          </p:cNvPr>
          <p:cNvSpPr txBox="1">
            <a:spLocks noChangeArrowheads="1"/>
          </p:cNvSpPr>
          <p:nvPr/>
        </p:nvSpPr>
        <p:spPr bwMode="auto">
          <a:xfrm>
            <a:off x="3720254" y="3535692"/>
            <a:ext cx="57662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12725" indent="-212725" defTabSz="684213">
              <a:spcBef>
                <a:spcPct val="20000"/>
              </a:spcBef>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1pPr>
            <a:lvl2pPr marL="742950" indent="-285750" defTabSz="684213">
              <a:spcBef>
                <a:spcPct val="20000"/>
              </a:spcBef>
              <a:buFont typeface="Arial" panose="020B0604020202020204" pitchFamily="34" charset="0"/>
              <a:buChar char="–"/>
              <a:defRPr sz="2000">
                <a:solidFill>
                  <a:srgbClr val="B92653"/>
                </a:solidFill>
                <a:latin typeface="Arial" panose="020B0604020202020204" pitchFamily="34" charset="0"/>
                <a:cs typeface="Arial" panose="020B0604020202020204" pitchFamily="34" charset="0"/>
              </a:defRPr>
            </a:lvl2pPr>
            <a:lvl3pPr marL="1143000" indent="-228600" defTabSz="684213">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defTabSz="684213">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684213">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684213"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684213"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684213"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684213"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pPr>
            <a:r>
              <a:rPr lang="en-GB" altLang="en-US" sz="1800" dirty="0"/>
              <a:t>Some changes are more important to people than other changes</a:t>
            </a:r>
          </a:p>
        </p:txBody>
      </p:sp>
      <p:sp>
        <p:nvSpPr>
          <p:cNvPr id="9" name="TextBox 8">
            <a:extLst>
              <a:ext uri="{FF2B5EF4-FFF2-40B4-BE49-F238E27FC236}">
                <a16:creationId xmlns:a16="http://schemas.microsoft.com/office/drawing/2014/main" id="{B3255283-49B9-43E9-8827-A32433FDAD62}"/>
              </a:ext>
            </a:extLst>
          </p:cNvPr>
          <p:cNvSpPr txBox="1">
            <a:spLocks noChangeArrowheads="1"/>
          </p:cNvSpPr>
          <p:nvPr/>
        </p:nvSpPr>
        <p:spPr bwMode="auto">
          <a:xfrm>
            <a:off x="2930329" y="4502545"/>
            <a:ext cx="66499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12725" indent="-212725" defTabSz="684213">
              <a:spcBef>
                <a:spcPct val="20000"/>
              </a:spcBef>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1pPr>
            <a:lvl2pPr marL="742950" indent="-285750" defTabSz="684213">
              <a:spcBef>
                <a:spcPct val="20000"/>
              </a:spcBef>
              <a:buFont typeface="Arial" panose="020B0604020202020204" pitchFamily="34" charset="0"/>
              <a:buChar char="–"/>
              <a:defRPr sz="2000">
                <a:solidFill>
                  <a:srgbClr val="B92653"/>
                </a:solidFill>
                <a:latin typeface="Arial" panose="020B0604020202020204" pitchFamily="34" charset="0"/>
                <a:cs typeface="Arial" panose="020B0604020202020204" pitchFamily="34" charset="0"/>
              </a:defRPr>
            </a:lvl2pPr>
            <a:lvl3pPr marL="1143000" indent="-228600" defTabSz="684213">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defTabSz="684213">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684213">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684213"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684213"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684213"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684213"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pPr>
            <a:r>
              <a:rPr lang="en-GB" altLang="en-US" sz="1800" dirty="0"/>
              <a:t>Social Value is the quantification of the </a:t>
            </a:r>
            <a:r>
              <a:rPr lang="en-GB" altLang="en-US" sz="1800" i="1" dirty="0"/>
              <a:t>relative importance</a:t>
            </a:r>
            <a:r>
              <a:rPr lang="en-GB" altLang="en-US" sz="1800" dirty="0"/>
              <a:t> that people place on the changes</a:t>
            </a:r>
          </a:p>
        </p:txBody>
      </p:sp>
      <p:pic>
        <p:nvPicPr>
          <p:cNvPr id="114694" name="Picture 2">
            <a:extLst>
              <a:ext uri="{FF2B5EF4-FFF2-40B4-BE49-F238E27FC236}">
                <a16:creationId xmlns:a16="http://schemas.microsoft.com/office/drawing/2014/main" id="{E68A7BEE-795C-4C17-97FB-278A1AE99D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9356" y="5238738"/>
            <a:ext cx="1532576" cy="1155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5" name="Picture 10">
            <a:extLst>
              <a:ext uri="{FF2B5EF4-FFF2-40B4-BE49-F238E27FC236}">
                <a16:creationId xmlns:a16="http://schemas.microsoft.com/office/drawing/2014/main" id="{96155F98-43E8-4F79-8C15-75482E6977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80255" y="3247212"/>
            <a:ext cx="1522172" cy="1044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6" name="Picture 12">
            <a:extLst>
              <a:ext uri="{FF2B5EF4-FFF2-40B4-BE49-F238E27FC236}">
                <a16:creationId xmlns:a16="http://schemas.microsoft.com/office/drawing/2014/main" id="{48C829E5-59FA-482C-BAB5-A846D09E30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1067" y="2412173"/>
            <a:ext cx="1216819" cy="1216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7" name="Picture 18">
            <a:extLst>
              <a:ext uri="{FF2B5EF4-FFF2-40B4-BE49-F238E27FC236}">
                <a16:creationId xmlns:a16="http://schemas.microsoft.com/office/drawing/2014/main" id="{E0C996A2-8998-4CFA-9018-7EE6CF1BDA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94926" y="4502545"/>
            <a:ext cx="1216819" cy="880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a:extLst>
              <a:ext uri="{FF2B5EF4-FFF2-40B4-BE49-F238E27FC236}">
                <a16:creationId xmlns:a16="http://schemas.microsoft.com/office/drawing/2014/main" id="{788A4DD3-893B-48E7-AF58-572480FEA7C0}"/>
              </a:ext>
            </a:extLst>
          </p:cNvPr>
          <p:cNvSpPr txBox="1">
            <a:spLocks noChangeArrowheads="1"/>
          </p:cNvSpPr>
          <p:nvPr/>
        </p:nvSpPr>
        <p:spPr bwMode="auto">
          <a:xfrm>
            <a:off x="2994868" y="5592034"/>
            <a:ext cx="62022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12725" indent="-212725" defTabSz="684213">
              <a:spcBef>
                <a:spcPct val="20000"/>
              </a:spcBef>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1pPr>
            <a:lvl2pPr marL="742950" indent="-285750" defTabSz="684213">
              <a:spcBef>
                <a:spcPct val="20000"/>
              </a:spcBef>
              <a:buFont typeface="Arial" panose="020B0604020202020204" pitchFamily="34" charset="0"/>
              <a:buChar char="–"/>
              <a:defRPr sz="2000">
                <a:solidFill>
                  <a:srgbClr val="B92653"/>
                </a:solidFill>
                <a:latin typeface="Arial" panose="020B0604020202020204" pitchFamily="34" charset="0"/>
                <a:cs typeface="Arial" panose="020B0604020202020204" pitchFamily="34" charset="0"/>
              </a:defRPr>
            </a:lvl2pPr>
            <a:lvl3pPr marL="1143000" indent="-228600" defTabSz="684213">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defTabSz="684213">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684213">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684213"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684213"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684213"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684213"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pPr>
            <a:r>
              <a:rPr lang="en-GB" altLang="en-US" sz="1800" dirty="0"/>
              <a:t>The SROI method uses financial proxies to quantify the relative value of the changes</a:t>
            </a:r>
          </a:p>
        </p:txBody>
      </p:sp>
      <p:sp>
        <p:nvSpPr>
          <p:cNvPr id="2" name="TextBox 1">
            <a:extLst>
              <a:ext uri="{FF2B5EF4-FFF2-40B4-BE49-F238E27FC236}">
                <a16:creationId xmlns:a16="http://schemas.microsoft.com/office/drawing/2014/main" id="{31E41EDB-3A64-43BD-8BA5-7C991ED00A31}"/>
              </a:ext>
            </a:extLst>
          </p:cNvPr>
          <p:cNvSpPr txBox="1"/>
          <p:nvPr/>
        </p:nvSpPr>
        <p:spPr>
          <a:xfrm>
            <a:off x="1850659" y="311009"/>
            <a:ext cx="8490682" cy="707886"/>
          </a:xfrm>
          <a:prstGeom prst="rect">
            <a:avLst/>
          </a:prstGeom>
          <a:noFill/>
        </p:spPr>
        <p:txBody>
          <a:bodyPr wrap="square" rtlCol="0">
            <a:spAutoFit/>
          </a:bodyPr>
          <a:lstStyle/>
          <a:p>
            <a:pPr algn="ctr"/>
            <a:r>
              <a:rPr lang="en-GB" sz="2000" b="1" dirty="0">
                <a:solidFill>
                  <a:srgbClr val="000000"/>
                </a:solidFill>
                <a:latin typeface="Arial" panose="020B0604020202020204" pitchFamily="34" charset="0"/>
                <a:cs typeface="Arial" panose="020B0604020202020204" pitchFamily="34" charset="0"/>
              </a:rPr>
              <a:t>Social value is about people’s lives</a:t>
            </a:r>
          </a:p>
          <a:p>
            <a:pPr algn="ctr"/>
            <a:endParaRPr lang="en-GB" sz="2000" dirty="0">
              <a:solidFill>
                <a:srgbClr val="000000"/>
              </a:solidFill>
              <a:latin typeface="Arial" panose="020B0604020202020204" pitchFamily="34" charset="0"/>
              <a:cs typeface="Arial" panose="020B0604020202020204" pitchFamily="34" charset="0"/>
            </a:endParaRPr>
          </a:p>
        </p:txBody>
      </p:sp>
      <p:pic>
        <p:nvPicPr>
          <p:cNvPr id="5" name="Picture 4" descr="A group of people posing for the camera&#10;&#10;Description automatically generated">
            <a:extLst>
              <a:ext uri="{FF2B5EF4-FFF2-40B4-BE49-F238E27FC236}">
                <a16:creationId xmlns:a16="http://schemas.microsoft.com/office/drawing/2014/main" id="{21641C08-FFB3-435B-8DBA-A7205355DEC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58922" y="930578"/>
            <a:ext cx="3274156" cy="1591534"/>
          </a:xfrm>
          <a:prstGeom prst="rect">
            <a:avLst/>
          </a:prstGeom>
        </p:spPr>
      </p:pic>
    </p:spTree>
    <p:extLst>
      <p:ext uri="{BB962C8B-B14F-4D97-AF65-F5344CB8AC3E}">
        <p14:creationId xmlns:p14="http://schemas.microsoft.com/office/powerpoint/2010/main" val="35189139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14696"/>
                                        </p:tgtEl>
                                        <p:attrNameLst>
                                          <p:attrName>style.visibility</p:attrName>
                                        </p:attrNameLst>
                                      </p:cBhvr>
                                      <p:to>
                                        <p:strVal val="visible"/>
                                      </p:to>
                                    </p:set>
                                    <p:anim calcmode="lin" valueType="num">
                                      <p:cBhvr additive="base">
                                        <p:cTn id="17" dur="500" fill="hold"/>
                                        <p:tgtEl>
                                          <p:spTgt spid="114696"/>
                                        </p:tgtEl>
                                        <p:attrNameLst>
                                          <p:attrName>ppt_x</p:attrName>
                                        </p:attrNameLst>
                                      </p:cBhvr>
                                      <p:tavLst>
                                        <p:tav tm="0">
                                          <p:val>
                                            <p:strVal val="#ppt_x"/>
                                          </p:val>
                                        </p:tav>
                                        <p:tav tm="100000">
                                          <p:val>
                                            <p:strVal val="#ppt_x"/>
                                          </p:val>
                                        </p:tav>
                                      </p:tavLst>
                                    </p:anim>
                                    <p:anim calcmode="lin" valueType="num">
                                      <p:cBhvr additive="base">
                                        <p:cTn id="18" dur="500" fill="hold"/>
                                        <p:tgtEl>
                                          <p:spTgt spid="11469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4695"/>
                                        </p:tgtEl>
                                        <p:attrNameLst>
                                          <p:attrName>style.visibility</p:attrName>
                                        </p:attrNameLst>
                                      </p:cBhvr>
                                      <p:to>
                                        <p:strVal val="visible"/>
                                      </p:to>
                                    </p:set>
                                    <p:anim calcmode="lin" valueType="num">
                                      <p:cBhvr additive="base">
                                        <p:cTn id="27" dur="500" fill="hold"/>
                                        <p:tgtEl>
                                          <p:spTgt spid="114695"/>
                                        </p:tgtEl>
                                        <p:attrNameLst>
                                          <p:attrName>ppt_x</p:attrName>
                                        </p:attrNameLst>
                                      </p:cBhvr>
                                      <p:tavLst>
                                        <p:tav tm="0">
                                          <p:val>
                                            <p:strVal val="#ppt_x"/>
                                          </p:val>
                                        </p:tav>
                                        <p:tav tm="100000">
                                          <p:val>
                                            <p:strVal val="#ppt_x"/>
                                          </p:val>
                                        </p:tav>
                                      </p:tavLst>
                                    </p:anim>
                                    <p:anim calcmode="lin" valueType="num">
                                      <p:cBhvr additive="base">
                                        <p:cTn id="28" dur="500" fill="hold"/>
                                        <p:tgtEl>
                                          <p:spTgt spid="11469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14697"/>
                                        </p:tgtEl>
                                        <p:attrNameLst>
                                          <p:attrName>style.visibility</p:attrName>
                                        </p:attrNameLst>
                                      </p:cBhvr>
                                      <p:to>
                                        <p:strVal val="visible"/>
                                      </p:to>
                                    </p:set>
                                    <p:anim calcmode="lin" valueType="num">
                                      <p:cBhvr additive="base">
                                        <p:cTn id="37" dur="500" fill="hold"/>
                                        <p:tgtEl>
                                          <p:spTgt spid="114697"/>
                                        </p:tgtEl>
                                        <p:attrNameLst>
                                          <p:attrName>ppt_x</p:attrName>
                                        </p:attrNameLst>
                                      </p:cBhvr>
                                      <p:tavLst>
                                        <p:tav tm="0">
                                          <p:val>
                                            <p:strVal val="#ppt_x"/>
                                          </p:val>
                                        </p:tav>
                                        <p:tav tm="100000">
                                          <p:val>
                                            <p:strVal val="#ppt_x"/>
                                          </p:val>
                                        </p:tav>
                                      </p:tavLst>
                                    </p:anim>
                                    <p:anim calcmode="lin" valueType="num">
                                      <p:cBhvr additive="base">
                                        <p:cTn id="38" dur="500" fill="hold"/>
                                        <p:tgtEl>
                                          <p:spTgt spid="11469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14694"/>
                                        </p:tgtEl>
                                        <p:attrNameLst>
                                          <p:attrName>style.visibility</p:attrName>
                                        </p:attrNameLst>
                                      </p:cBhvr>
                                      <p:to>
                                        <p:strVal val="visible"/>
                                      </p:to>
                                    </p:set>
                                    <p:anim calcmode="lin" valueType="num">
                                      <p:cBhvr additive="base">
                                        <p:cTn id="47" dur="500" fill="hold"/>
                                        <p:tgtEl>
                                          <p:spTgt spid="114694"/>
                                        </p:tgtEl>
                                        <p:attrNameLst>
                                          <p:attrName>ppt_x</p:attrName>
                                        </p:attrNameLst>
                                      </p:cBhvr>
                                      <p:tavLst>
                                        <p:tav tm="0">
                                          <p:val>
                                            <p:strVal val="#ppt_x"/>
                                          </p:val>
                                        </p:tav>
                                        <p:tav tm="100000">
                                          <p:val>
                                            <p:strVal val="#ppt_x"/>
                                          </p:val>
                                        </p:tav>
                                      </p:tavLst>
                                    </p:anim>
                                    <p:anim calcmode="lin" valueType="num">
                                      <p:cBhvr additive="base">
                                        <p:cTn id="48" dur="500" fill="hold"/>
                                        <p:tgtEl>
                                          <p:spTgt spid="1146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p:bldP spid="9" grpId="0"/>
      <p:bldP spid="21"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C2B4C0C7-2745-46BE-B15F-E50582545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553331" y="69669"/>
            <a:ext cx="4977976" cy="1454051"/>
          </a:xfrm>
        </p:spPr>
        <p:txBody>
          <a:bodyPr anchor="b">
            <a:normAutofit/>
          </a:bodyPr>
          <a:lstStyle/>
          <a:p>
            <a:r>
              <a:rPr lang="en-GB" sz="3600" b="1" dirty="0">
                <a:solidFill>
                  <a:schemeClr val="tx2"/>
                </a:solidFill>
              </a:rPr>
              <a:t>What are the principles of Social Value</a:t>
            </a:r>
            <a:endParaRPr lang="en-GB" sz="3600" dirty="0">
              <a:solidFill>
                <a:schemeClr val="tx2"/>
              </a:solidFill>
            </a:endParaRPr>
          </a:p>
        </p:txBody>
      </p:sp>
      <p:pic>
        <p:nvPicPr>
          <p:cNvPr id="19" name="Picture 18" descr="White puzzle with one red piece">
            <a:extLst>
              <a:ext uri="{FF2B5EF4-FFF2-40B4-BE49-F238E27FC236}">
                <a16:creationId xmlns:a16="http://schemas.microsoft.com/office/drawing/2014/main" id="{C3C89F98-572E-5535-ED8E-3A143F050A18}"/>
              </a:ext>
            </a:extLst>
          </p:cNvPr>
          <p:cNvPicPr>
            <a:picLocks noChangeAspect="1"/>
          </p:cNvPicPr>
          <p:nvPr/>
        </p:nvPicPr>
        <p:blipFill rotWithShape="1">
          <a:blip r:embed="rId3">
            <a:alphaModFix/>
          </a:blip>
          <a:srcRect l="23930" r="22328" b="2"/>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grpSp>
        <p:nvGrpSpPr>
          <p:cNvPr id="25" name="Group 24">
            <a:extLst>
              <a:ext uri="{FF2B5EF4-FFF2-40B4-BE49-F238E27FC236}">
                <a16:creationId xmlns:a16="http://schemas.microsoft.com/office/drawing/2014/main" id="{89D8939B-D984-4564-B942-51C44F623C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96695"/>
            <a:ext cx="4850918" cy="5212025"/>
            <a:chOff x="0" y="796695"/>
            <a:chExt cx="4850918" cy="5212025"/>
          </a:xfrm>
        </p:grpSpPr>
        <p:sp>
          <p:nvSpPr>
            <p:cNvPr id="26" name="Freeform: Shape 25">
              <a:extLst>
                <a:ext uri="{FF2B5EF4-FFF2-40B4-BE49-F238E27FC236}">
                  <a16:creationId xmlns:a16="http://schemas.microsoft.com/office/drawing/2014/main" id="{93EAFB53-01AA-467C-BE85-D555D06E3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926917"/>
              <a:ext cx="4828239" cy="4951702"/>
            </a:xfrm>
            <a:custGeom>
              <a:avLst/>
              <a:gdLst>
                <a:gd name="connsiteX0" fmla="*/ 2407249 w 4828239"/>
                <a:gd name="connsiteY0" fmla="*/ 1168 h 4951702"/>
                <a:gd name="connsiteX1" fmla="*/ 2651971 w 4828239"/>
                <a:gd name="connsiteY1" fmla="*/ 4800 h 4951702"/>
                <a:gd name="connsiteX2" fmla="*/ 3136762 w 4828239"/>
                <a:gd name="connsiteY2" fmla="*/ 80075 h 4951702"/>
                <a:gd name="connsiteX3" fmla="*/ 3598035 w 4828239"/>
                <a:gd name="connsiteY3" fmla="*/ 254778 h 4951702"/>
                <a:gd name="connsiteX4" fmla="*/ 4006734 w 4828239"/>
                <a:gd name="connsiteY4" fmla="*/ 532540 h 4951702"/>
                <a:gd name="connsiteX5" fmla="*/ 4333530 w 4828239"/>
                <a:gd name="connsiteY5" fmla="*/ 900560 h 4951702"/>
                <a:gd name="connsiteX6" fmla="*/ 4368761 w 4828239"/>
                <a:gd name="connsiteY6" fmla="*/ 950864 h 4951702"/>
                <a:gd name="connsiteX7" fmla="*/ 4402539 w 4828239"/>
                <a:gd name="connsiteY7" fmla="*/ 1002077 h 4951702"/>
                <a:gd name="connsiteX8" fmla="*/ 4435319 w 4828239"/>
                <a:gd name="connsiteY8" fmla="*/ 1053834 h 4951702"/>
                <a:gd name="connsiteX9" fmla="*/ 4466918 w 4828239"/>
                <a:gd name="connsiteY9" fmla="*/ 1106317 h 4951702"/>
                <a:gd name="connsiteX10" fmla="*/ 4582327 w 4828239"/>
                <a:gd name="connsiteY10" fmla="*/ 1322244 h 4951702"/>
                <a:gd name="connsiteX11" fmla="*/ 4740322 w 4828239"/>
                <a:gd name="connsiteY11" fmla="*/ 1783517 h 4951702"/>
                <a:gd name="connsiteX12" fmla="*/ 4777370 w 4828239"/>
                <a:gd name="connsiteY12" fmla="*/ 2023507 h 4951702"/>
                <a:gd name="connsiteX13" fmla="*/ 4801432 w 4828239"/>
                <a:gd name="connsiteY13" fmla="*/ 2263678 h 4951702"/>
                <a:gd name="connsiteX14" fmla="*/ 4820591 w 4828239"/>
                <a:gd name="connsiteY14" fmla="*/ 2503848 h 4951702"/>
                <a:gd name="connsiteX15" fmla="*/ 4824496 w 4828239"/>
                <a:gd name="connsiteY15" fmla="*/ 2564050 h 4951702"/>
                <a:gd name="connsiteX16" fmla="*/ 4826221 w 4828239"/>
                <a:gd name="connsiteY16" fmla="*/ 2595013 h 4951702"/>
                <a:gd name="connsiteX17" fmla="*/ 4827492 w 4828239"/>
                <a:gd name="connsiteY17" fmla="*/ 2626522 h 4951702"/>
                <a:gd name="connsiteX18" fmla="*/ 4825767 w 4828239"/>
                <a:gd name="connsiteY18" fmla="*/ 2753462 h 4951702"/>
                <a:gd name="connsiteX19" fmla="*/ 4696465 w 4828239"/>
                <a:gd name="connsiteY19" fmla="*/ 3252055 h 4951702"/>
                <a:gd name="connsiteX20" fmla="*/ 4409077 w 4828239"/>
                <a:gd name="connsiteY20" fmla="*/ 3675464 h 4951702"/>
                <a:gd name="connsiteX21" fmla="*/ 4233920 w 4828239"/>
                <a:gd name="connsiteY21" fmla="*/ 3851983 h 4951702"/>
                <a:gd name="connsiteX22" fmla="*/ 4051318 w 4828239"/>
                <a:gd name="connsiteY22" fmla="*/ 4012430 h 4951702"/>
                <a:gd name="connsiteX23" fmla="*/ 3680392 w 4828239"/>
                <a:gd name="connsiteY23" fmla="*/ 4301543 h 4951702"/>
                <a:gd name="connsiteX24" fmla="*/ 3587048 w 4828239"/>
                <a:gd name="connsiteY24" fmla="*/ 4372096 h 4951702"/>
                <a:gd name="connsiteX25" fmla="*/ 3491161 w 4828239"/>
                <a:gd name="connsiteY25" fmla="*/ 4443103 h 4951702"/>
                <a:gd name="connsiteX26" fmla="*/ 3392914 w 4828239"/>
                <a:gd name="connsiteY26" fmla="*/ 4513202 h 4951702"/>
                <a:gd name="connsiteX27" fmla="*/ 3291579 w 4828239"/>
                <a:gd name="connsiteY27" fmla="*/ 4581303 h 4951702"/>
                <a:gd name="connsiteX28" fmla="*/ 3078830 w 4828239"/>
                <a:gd name="connsiteY28" fmla="*/ 4709153 h 4951702"/>
                <a:gd name="connsiteX29" fmla="*/ 2850010 w 4828239"/>
                <a:gd name="connsiteY29" fmla="*/ 4817842 h 4951702"/>
                <a:gd name="connsiteX30" fmla="*/ 2352052 w 4828239"/>
                <a:gd name="connsiteY30" fmla="*/ 4942876 h 4951702"/>
                <a:gd name="connsiteX31" fmla="*/ 2223840 w 4828239"/>
                <a:gd name="connsiteY31" fmla="*/ 4950958 h 4951702"/>
                <a:gd name="connsiteX32" fmla="*/ 2191787 w 4828239"/>
                <a:gd name="connsiteY32" fmla="*/ 4951684 h 4951702"/>
                <a:gd name="connsiteX33" fmla="*/ 2159825 w 4828239"/>
                <a:gd name="connsiteY33" fmla="*/ 4951503 h 4951702"/>
                <a:gd name="connsiteX34" fmla="*/ 2127953 w 4828239"/>
                <a:gd name="connsiteY34" fmla="*/ 4951139 h 4951702"/>
                <a:gd name="connsiteX35" fmla="*/ 2096990 w 4828239"/>
                <a:gd name="connsiteY35" fmla="*/ 4949959 h 4951702"/>
                <a:gd name="connsiteX36" fmla="*/ 1849646 w 4828239"/>
                <a:gd name="connsiteY36" fmla="*/ 4930255 h 4951702"/>
                <a:gd name="connsiteX37" fmla="*/ 1603845 w 4828239"/>
                <a:gd name="connsiteY37" fmla="*/ 4886852 h 4951702"/>
                <a:gd name="connsiteX38" fmla="*/ 1362403 w 4828239"/>
                <a:gd name="connsiteY38" fmla="*/ 4818841 h 4951702"/>
                <a:gd name="connsiteX39" fmla="*/ 900222 w 4828239"/>
                <a:gd name="connsiteY39" fmla="*/ 4614355 h 4951702"/>
                <a:gd name="connsiteX40" fmla="*/ 510682 w 4828239"/>
                <a:gd name="connsiteY40" fmla="*/ 4296004 h 4951702"/>
                <a:gd name="connsiteX41" fmla="*/ 352778 w 4828239"/>
                <a:gd name="connsiteY41" fmla="*/ 4104412 h 4951702"/>
                <a:gd name="connsiteX42" fmla="*/ 214850 w 4828239"/>
                <a:gd name="connsiteY42" fmla="*/ 3901561 h 4951702"/>
                <a:gd name="connsiteX43" fmla="*/ 182615 w 4828239"/>
                <a:gd name="connsiteY43" fmla="*/ 3849894 h 4951702"/>
                <a:gd name="connsiteX44" fmla="*/ 151833 w 4828239"/>
                <a:gd name="connsiteY44" fmla="*/ 3799772 h 4951702"/>
                <a:gd name="connsiteX45" fmla="*/ 91087 w 4828239"/>
                <a:gd name="connsiteY45" fmla="*/ 3702614 h 4951702"/>
                <a:gd name="connsiteX46" fmla="*/ 0 w 4828239"/>
                <a:gd name="connsiteY46" fmla="*/ 3558952 h 4951702"/>
                <a:gd name="connsiteX47" fmla="*/ 0 w 4828239"/>
                <a:gd name="connsiteY47" fmla="*/ 3152786 h 4951702"/>
                <a:gd name="connsiteX48" fmla="*/ 21078 w 4828239"/>
                <a:gd name="connsiteY48" fmla="*/ 3185589 h 4951702"/>
                <a:gd name="connsiteX49" fmla="*/ 159097 w 4828239"/>
                <a:gd name="connsiteY49" fmla="*/ 3365285 h 4951702"/>
                <a:gd name="connsiteX50" fmla="*/ 308466 w 4828239"/>
                <a:gd name="connsiteY50" fmla="*/ 3546344 h 4951702"/>
                <a:gd name="connsiteX51" fmla="*/ 382742 w 4828239"/>
                <a:gd name="connsiteY51" fmla="*/ 3640869 h 4951702"/>
                <a:gd name="connsiteX52" fmla="*/ 418427 w 4828239"/>
                <a:gd name="connsiteY52" fmla="*/ 3687269 h 4951702"/>
                <a:gd name="connsiteX53" fmla="*/ 453386 w 4828239"/>
                <a:gd name="connsiteY53" fmla="*/ 3731671 h 4951702"/>
                <a:gd name="connsiteX54" fmla="*/ 753758 w 4828239"/>
                <a:gd name="connsiteY54" fmla="*/ 4059829 h 4951702"/>
                <a:gd name="connsiteX55" fmla="*/ 913479 w 4828239"/>
                <a:gd name="connsiteY55" fmla="*/ 4207472 h 4951702"/>
                <a:gd name="connsiteX56" fmla="*/ 1080736 w 4828239"/>
                <a:gd name="connsiteY56" fmla="*/ 4343584 h 4951702"/>
                <a:gd name="connsiteX57" fmla="*/ 1454385 w 4828239"/>
                <a:gd name="connsiteY57" fmla="*/ 4558875 h 4951702"/>
                <a:gd name="connsiteX58" fmla="*/ 1663411 w 4828239"/>
                <a:gd name="connsiteY58" fmla="*/ 4619712 h 4951702"/>
                <a:gd name="connsiteX59" fmla="*/ 1716984 w 4828239"/>
                <a:gd name="connsiteY59" fmla="*/ 4630427 h 4951702"/>
                <a:gd name="connsiteX60" fmla="*/ 1771011 w 4828239"/>
                <a:gd name="connsiteY60" fmla="*/ 4639417 h 4951702"/>
                <a:gd name="connsiteX61" fmla="*/ 1880064 w 4828239"/>
                <a:gd name="connsiteY61" fmla="*/ 4652311 h 4951702"/>
                <a:gd name="connsiteX62" fmla="*/ 1934909 w 4828239"/>
                <a:gd name="connsiteY62" fmla="*/ 4656487 h 4951702"/>
                <a:gd name="connsiteX63" fmla="*/ 1989935 w 4828239"/>
                <a:gd name="connsiteY63" fmla="*/ 4659393 h 4951702"/>
                <a:gd name="connsiteX64" fmla="*/ 2045142 w 4828239"/>
                <a:gd name="connsiteY64" fmla="*/ 4660664 h 4951702"/>
                <a:gd name="connsiteX65" fmla="*/ 2100440 w 4828239"/>
                <a:gd name="connsiteY65" fmla="*/ 4660392 h 4951702"/>
                <a:gd name="connsiteX66" fmla="*/ 2128135 w 4828239"/>
                <a:gd name="connsiteY66" fmla="*/ 4660119 h 4951702"/>
                <a:gd name="connsiteX67" fmla="*/ 2154831 w 4828239"/>
                <a:gd name="connsiteY67" fmla="*/ 4658939 h 4951702"/>
                <a:gd name="connsiteX68" fmla="*/ 2181436 w 4828239"/>
                <a:gd name="connsiteY68" fmla="*/ 4657577 h 4951702"/>
                <a:gd name="connsiteX69" fmla="*/ 2207950 w 4828239"/>
                <a:gd name="connsiteY69" fmla="*/ 4655398 h 4951702"/>
                <a:gd name="connsiteX70" fmla="*/ 2313098 w 4828239"/>
                <a:gd name="connsiteY70" fmla="*/ 4642413 h 4951702"/>
                <a:gd name="connsiteX71" fmla="*/ 2713625 w 4828239"/>
                <a:gd name="connsiteY71" fmla="*/ 4510932 h 4951702"/>
                <a:gd name="connsiteX72" fmla="*/ 3083643 w 4828239"/>
                <a:gd name="connsiteY72" fmla="*/ 4280386 h 4951702"/>
                <a:gd name="connsiteX73" fmla="*/ 3173355 w 4828239"/>
                <a:gd name="connsiteY73" fmla="*/ 4212648 h 4951702"/>
                <a:gd name="connsiteX74" fmla="*/ 3263067 w 4828239"/>
                <a:gd name="connsiteY74" fmla="*/ 4142640 h 4951702"/>
                <a:gd name="connsiteX75" fmla="*/ 3444762 w 4828239"/>
                <a:gd name="connsiteY75" fmla="*/ 3997357 h 4951702"/>
                <a:gd name="connsiteX76" fmla="*/ 3818229 w 4828239"/>
                <a:gd name="connsiteY76" fmla="*/ 3716144 h 4951702"/>
                <a:gd name="connsiteX77" fmla="*/ 4166182 w 4828239"/>
                <a:gd name="connsiteY77" fmla="*/ 3436474 h 4951702"/>
                <a:gd name="connsiteX78" fmla="*/ 4444399 w 4828239"/>
                <a:gd name="connsiteY78" fmla="*/ 3115943 h 4951702"/>
                <a:gd name="connsiteX79" fmla="*/ 4539196 w 4828239"/>
                <a:gd name="connsiteY79" fmla="*/ 2929618 h 4951702"/>
                <a:gd name="connsiteX80" fmla="*/ 4596946 w 4828239"/>
                <a:gd name="connsiteY80" fmla="*/ 2726040 h 4951702"/>
                <a:gd name="connsiteX81" fmla="*/ 4612927 w 4828239"/>
                <a:gd name="connsiteY81" fmla="*/ 2619257 h 4951702"/>
                <a:gd name="connsiteX82" fmla="*/ 4615561 w 4828239"/>
                <a:gd name="connsiteY82" fmla="*/ 2592198 h 4951702"/>
                <a:gd name="connsiteX83" fmla="*/ 4617558 w 4828239"/>
                <a:gd name="connsiteY83" fmla="*/ 2564595 h 4951702"/>
                <a:gd name="connsiteX84" fmla="*/ 4620464 w 4828239"/>
                <a:gd name="connsiteY84" fmla="*/ 2507571 h 4951702"/>
                <a:gd name="connsiteX85" fmla="*/ 4615470 w 4828239"/>
                <a:gd name="connsiteY85" fmla="*/ 2279568 h 4951702"/>
                <a:gd name="connsiteX86" fmla="*/ 4583416 w 4828239"/>
                <a:gd name="connsiteY86" fmla="*/ 2054379 h 4951702"/>
                <a:gd name="connsiteX87" fmla="*/ 4529026 w 4828239"/>
                <a:gd name="connsiteY87" fmla="*/ 1834639 h 4951702"/>
                <a:gd name="connsiteX88" fmla="*/ 4388556 w 4828239"/>
                <a:gd name="connsiteY88" fmla="*/ 1408324 h 4951702"/>
                <a:gd name="connsiteX89" fmla="*/ 4292851 w 4828239"/>
                <a:gd name="connsiteY89" fmla="*/ 1205927 h 4951702"/>
                <a:gd name="connsiteX90" fmla="*/ 4264975 w 4828239"/>
                <a:gd name="connsiteY90" fmla="*/ 1157439 h 4951702"/>
                <a:gd name="connsiteX91" fmla="*/ 4235646 w 4828239"/>
                <a:gd name="connsiteY91" fmla="*/ 1109859 h 4951702"/>
                <a:gd name="connsiteX92" fmla="*/ 4204591 w 4828239"/>
                <a:gd name="connsiteY92" fmla="*/ 1063368 h 4951702"/>
                <a:gd name="connsiteX93" fmla="*/ 4172175 w 4828239"/>
                <a:gd name="connsiteY93" fmla="*/ 1017876 h 4951702"/>
                <a:gd name="connsiteX94" fmla="*/ 3865265 w 4828239"/>
                <a:gd name="connsiteY94" fmla="*/ 697618 h 4951702"/>
                <a:gd name="connsiteX95" fmla="*/ 3495792 w 4828239"/>
                <a:gd name="connsiteY95" fmla="*/ 456267 h 4951702"/>
                <a:gd name="connsiteX96" fmla="*/ 3080011 w 4828239"/>
                <a:gd name="connsiteY96" fmla="*/ 304719 h 4951702"/>
                <a:gd name="connsiteX97" fmla="*/ 2638805 w 4828239"/>
                <a:gd name="connsiteY97" fmla="*/ 241884 h 4951702"/>
                <a:gd name="connsiteX98" fmla="*/ 2191696 w 4828239"/>
                <a:gd name="connsiteY98" fmla="*/ 257865 h 4951702"/>
                <a:gd name="connsiteX99" fmla="*/ 1752851 w 4828239"/>
                <a:gd name="connsiteY99" fmla="*/ 350120 h 4951702"/>
                <a:gd name="connsiteX100" fmla="*/ 1333074 w 4828239"/>
                <a:gd name="connsiteY100" fmla="*/ 510657 h 4951702"/>
                <a:gd name="connsiteX101" fmla="*/ 582960 w 4828239"/>
                <a:gd name="connsiteY101" fmla="*/ 1003893 h 4951702"/>
                <a:gd name="connsiteX102" fmla="*/ 276322 w 4828239"/>
                <a:gd name="connsiteY102" fmla="*/ 1333049 h 4951702"/>
                <a:gd name="connsiteX103" fmla="*/ 33882 w 4828239"/>
                <a:gd name="connsiteY103" fmla="*/ 1711057 h 4951702"/>
                <a:gd name="connsiteX104" fmla="*/ 0 w 4828239"/>
                <a:gd name="connsiteY104" fmla="*/ 1785501 h 4951702"/>
                <a:gd name="connsiteX105" fmla="*/ 0 w 4828239"/>
                <a:gd name="connsiteY105" fmla="*/ 1377082 h 4951702"/>
                <a:gd name="connsiteX106" fmla="*/ 111188 w 4828239"/>
                <a:gd name="connsiteY106" fmla="*/ 1208333 h 4951702"/>
                <a:gd name="connsiteX107" fmla="*/ 431321 w 4828239"/>
                <a:gd name="connsiteY107" fmla="*/ 841539 h 4951702"/>
                <a:gd name="connsiteX108" fmla="*/ 807876 w 4828239"/>
                <a:gd name="connsiteY108" fmla="*/ 533448 h 4951702"/>
                <a:gd name="connsiteX109" fmla="*/ 1228743 w 4828239"/>
                <a:gd name="connsiteY109" fmla="*/ 288828 h 4951702"/>
                <a:gd name="connsiteX110" fmla="*/ 2163003 w 4828239"/>
                <a:gd name="connsiteY110" fmla="*/ 19056 h 4951702"/>
                <a:gd name="connsiteX111" fmla="*/ 2407249 w 4828239"/>
                <a:gd name="connsiteY111" fmla="*/ 1168 h 4951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4828239" h="4951702">
                  <a:moveTo>
                    <a:pt x="2407249" y="1168"/>
                  </a:moveTo>
                  <a:cubicBezTo>
                    <a:pt x="2488914" y="-1193"/>
                    <a:pt x="2570658" y="33"/>
                    <a:pt x="2651971" y="4800"/>
                  </a:cubicBezTo>
                  <a:cubicBezTo>
                    <a:pt x="2814869" y="14698"/>
                    <a:pt x="2977677" y="38942"/>
                    <a:pt x="3136762" y="80075"/>
                  </a:cubicBezTo>
                  <a:cubicBezTo>
                    <a:pt x="3295846" y="121117"/>
                    <a:pt x="3451209" y="179231"/>
                    <a:pt x="3598035" y="254778"/>
                  </a:cubicBezTo>
                  <a:cubicBezTo>
                    <a:pt x="3744680" y="330325"/>
                    <a:pt x="3883516" y="422670"/>
                    <a:pt x="4006734" y="532540"/>
                  </a:cubicBezTo>
                  <a:cubicBezTo>
                    <a:pt x="4130043" y="642320"/>
                    <a:pt x="4238460" y="767354"/>
                    <a:pt x="4333530" y="900560"/>
                  </a:cubicBezTo>
                  <a:lnTo>
                    <a:pt x="4368761" y="950864"/>
                  </a:lnTo>
                  <a:lnTo>
                    <a:pt x="4402539" y="1002077"/>
                  </a:lnTo>
                  <a:cubicBezTo>
                    <a:pt x="4413436" y="1019329"/>
                    <a:pt x="4424604" y="1036491"/>
                    <a:pt x="4435319" y="1053834"/>
                  </a:cubicBezTo>
                  <a:lnTo>
                    <a:pt x="4466918" y="1106317"/>
                  </a:lnTo>
                  <a:cubicBezTo>
                    <a:pt x="4508233" y="1176779"/>
                    <a:pt x="4547187" y="1248604"/>
                    <a:pt x="4582327" y="1322244"/>
                  </a:cubicBezTo>
                  <a:cubicBezTo>
                    <a:pt x="4652789" y="1469524"/>
                    <a:pt x="4707088" y="1624523"/>
                    <a:pt x="4740322" y="1783517"/>
                  </a:cubicBezTo>
                  <a:cubicBezTo>
                    <a:pt x="4756848" y="1863060"/>
                    <a:pt x="4768380" y="1943238"/>
                    <a:pt x="4777370" y="2023507"/>
                  </a:cubicBezTo>
                  <a:cubicBezTo>
                    <a:pt x="4786540" y="2103685"/>
                    <a:pt x="4793895" y="2183772"/>
                    <a:pt x="4801432" y="2263678"/>
                  </a:cubicBezTo>
                  <a:cubicBezTo>
                    <a:pt x="4808605" y="2343674"/>
                    <a:pt x="4814961" y="2423670"/>
                    <a:pt x="4820591" y="2503848"/>
                  </a:cubicBezTo>
                  <a:lnTo>
                    <a:pt x="4824496" y="2564050"/>
                  </a:lnTo>
                  <a:cubicBezTo>
                    <a:pt x="4825222" y="2573947"/>
                    <a:pt x="4825676" y="2584571"/>
                    <a:pt x="4826221" y="2595013"/>
                  </a:cubicBezTo>
                  <a:cubicBezTo>
                    <a:pt x="4826766" y="2605455"/>
                    <a:pt x="4827311" y="2615989"/>
                    <a:pt x="4827492" y="2626522"/>
                  </a:cubicBezTo>
                  <a:cubicBezTo>
                    <a:pt x="4828854" y="2668563"/>
                    <a:pt x="4828400" y="2710967"/>
                    <a:pt x="4825767" y="2753462"/>
                  </a:cubicBezTo>
                  <a:cubicBezTo>
                    <a:pt x="4815960" y="2923534"/>
                    <a:pt x="4770287" y="3094877"/>
                    <a:pt x="4696465" y="3252055"/>
                  </a:cubicBezTo>
                  <a:cubicBezTo>
                    <a:pt x="4622825" y="3409687"/>
                    <a:pt x="4521308" y="3551156"/>
                    <a:pt x="4409077" y="3675464"/>
                  </a:cubicBezTo>
                  <a:cubicBezTo>
                    <a:pt x="4352961" y="3737845"/>
                    <a:pt x="4294031" y="3796321"/>
                    <a:pt x="4233920" y="3851983"/>
                  </a:cubicBezTo>
                  <a:cubicBezTo>
                    <a:pt x="4173809" y="3907645"/>
                    <a:pt x="4112882" y="3961218"/>
                    <a:pt x="4051318" y="4012430"/>
                  </a:cubicBezTo>
                  <a:cubicBezTo>
                    <a:pt x="3928463" y="4115308"/>
                    <a:pt x="3802884" y="4209107"/>
                    <a:pt x="3680392" y="4301543"/>
                  </a:cubicBezTo>
                  <a:lnTo>
                    <a:pt x="3587048" y="4372096"/>
                  </a:lnTo>
                  <a:cubicBezTo>
                    <a:pt x="3555449" y="4395795"/>
                    <a:pt x="3523578" y="4419676"/>
                    <a:pt x="3491161" y="4443103"/>
                  </a:cubicBezTo>
                  <a:cubicBezTo>
                    <a:pt x="3458836" y="4466621"/>
                    <a:pt x="3426147" y="4490047"/>
                    <a:pt x="3392914" y="4513202"/>
                  </a:cubicBezTo>
                  <a:cubicBezTo>
                    <a:pt x="3359590" y="4536175"/>
                    <a:pt x="3325993" y="4558966"/>
                    <a:pt x="3291579" y="4581303"/>
                  </a:cubicBezTo>
                  <a:cubicBezTo>
                    <a:pt x="3223114" y="4626069"/>
                    <a:pt x="3152471" y="4669472"/>
                    <a:pt x="3078830" y="4709153"/>
                  </a:cubicBezTo>
                  <a:cubicBezTo>
                    <a:pt x="3005281" y="4749014"/>
                    <a:pt x="2929189" y="4786061"/>
                    <a:pt x="2850010" y="4817842"/>
                  </a:cubicBezTo>
                  <a:cubicBezTo>
                    <a:pt x="2692378" y="4882312"/>
                    <a:pt x="2523032" y="4925806"/>
                    <a:pt x="2352052" y="4942876"/>
                  </a:cubicBezTo>
                  <a:cubicBezTo>
                    <a:pt x="2309285" y="4946963"/>
                    <a:pt x="2266517" y="4950050"/>
                    <a:pt x="2223840" y="4950958"/>
                  </a:cubicBezTo>
                  <a:lnTo>
                    <a:pt x="2191787" y="4951684"/>
                  </a:lnTo>
                  <a:cubicBezTo>
                    <a:pt x="2181163" y="4951775"/>
                    <a:pt x="2170449" y="4951503"/>
                    <a:pt x="2159825" y="4951503"/>
                  </a:cubicBezTo>
                  <a:lnTo>
                    <a:pt x="2127953" y="4951139"/>
                  </a:lnTo>
                  <a:lnTo>
                    <a:pt x="2096990" y="4949959"/>
                  </a:lnTo>
                  <a:cubicBezTo>
                    <a:pt x="2014542" y="4947326"/>
                    <a:pt x="1931912" y="4940788"/>
                    <a:pt x="1849646" y="4930255"/>
                  </a:cubicBezTo>
                  <a:cubicBezTo>
                    <a:pt x="1767288" y="4920267"/>
                    <a:pt x="1685113" y="4905920"/>
                    <a:pt x="1603845" y="4886852"/>
                  </a:cubicBezTo>
                  <a:cubicBezTo>
                    <a:pt x="1522668" y="4867601"/>
                    <a:pt x="1442127" y="4844811"/>
                    <a:pt x="1362403" y="4818841"/>
                  </a:cubicBezTo>
                  <a:cubicBezTo>
                    <a:pt x="1203228" y="4766449"/>
                    <a:pt x="1045868" y="4701253"/>
                    <a:pt x="900222" y="4614355"/>
                  </a:cubicBezTo>
                  <a:cubicBezTo>
                    <a:pt x="754485" y="4527639"/>
                    <a:pt x="624366" y="4417678"/>
                    <a:pt x="510682" y="4296004"/>
                  </a:cubicBezTo>
                  <a:cubicBezTo>
                    <a:pt x="453568" y="4235258"/>
                    <a:pt x="401629" y="4170607"/>
                    <a:pt x="352778" y="4104412"/>
                  </a:cubicBezTo>
                  <a:cubicBezTo>
                    <a:pt x="304199" y="4037945"/>
                    <a:pt x="257980" y="3970479"/>
                    <a:pt x="214850" y="3901561"/>
                  </a:cubicBezTo>
                  <a:cubicBezTo>
                    <a:pt x="203772" y="3884490"/>
                    <a:pt x="193330" y="3867147"/>
                    <a:pt x="182615" y="3849894"/>
                  </a:cubicBezTo>
                  <a:lnTo>
                    <a:pt x="151833" y="3799772"/>
                  </a:lnTo>
                  <a:cubicBezTo>
                    <a:pt x="132129" y="3767356"/>
                    <a:pt x="111699" y="3735212"/>
                    <a:pt x="91087" y="3702614"/>
                  </a:cubicBezTo>
                  <a:lnTo>
                    <a:pt x="0" y="3558952"/>
                  </a:lnTo>
                  <a:lnTo>
                    <a:pt x="0" y="3152786"/>
                  </a:lnTo>
                  <a:lnTo>
                    <a:pt x="21078" y="3185589"/>
                  </a:lnTo>
                  <a:cubicBezTo>
                    <a:pt x="63392" y="3246607"/>
                    <a:pt x="110427" y="3305810"/>
                    <a:pt x="159097" y="3365285"/>
                  </a:cubicBezTo>
                  <a:cubicBezTo>
                    <a:pt x="207767" y="3424851"/>
                    <a:pt x="258616" y="3484417"/>
                    <a:pt x="308466" y="3546344"/>
                  </a:cubicBezTo>
                  <a:cubicBezTo>
                    <a:pt x="333437" y="3577217"/>
                    <a:pt x="358135" y="3608816"/>
                    <a:pt x="382742" y="3640869"/>
                  </a:cubicBezTo>
                  <a:lnTo>
                    <a:pt x="418427" y="3687269"/>
                  </a:lnTo>
                  <a:cubicBezTo>
                    <a:pt x="430141" y="3702069"/>
                    <a:pt x="441309" y="3717233"/>
                    <a:pt x="453386" y="3731671"/>
                  </a:cubicBezTo>
                  <a:cubicBezTo>
                    <a:pt x="547638" y="3849168"/>
                    <a:pt x="649881" y="3957313"/>
                    <a:pt x="753758" y="4059829"/>
                  </a:cubicBezTo>
                  <a:cubicBezTo>
                    <a:pt x="805970" y="4110859"/>
                    <a:pt x="859089" y="4160164"/>
                    <a:pt x="913479" y="4207472"/>
                  </a:cubicBezTo>
                  <a:cubicBezTo>
                    <a:pt x="967869" y="4254780"/>
                    <a:pt x="1023258" y="4300544"/>
                    <a:pt x="1080736" y="4343584"/>
                  </a:cubicBezTo>
                  <a:cubicBezTo>
                    <a:pt x="1195237" y="4429846"/>
                    <a:pt x="1318727" y="4506937"/>
                    <a:pt x="1454385" y="4558875"/>
                  </a:cubicBezTo>
                  <a:cubicBezTo>
                    <a:pt x="1522033" y="4584845"/>
                    <a:pt x="1592132" y="4604730"/>
                    <a:pt x="1663411" y="4619712"/>
                  </a:cubicBezTo>
                  <a:cubicBezTo>
                    <a:pt x="1681299" y="4623254"/>
                    <a:pt x="1699006" y="4627340"/>
                    <a:pt x="1716984" y="4630427"/>
                  </a:cubicBezTo>
                  <a:lnTo>
                    <a:pt x="1771011" y="4639417"/>
                  </a:lnTo>
                  <a:cubicBezTo>
                    <a:pt x="1807241" y="4644229"/>
                    <a:pt x="1843471" y="4649314"/>
                    <a:pt x="1880064" y="4652311"/>
                  </a:cubicBezTo>
                  <a:cubicBezTo>
                    <a:pt x="1898316" y="4654036"/>
                    <a:pt x="1916567" y="4655670"/>
                    <a:pt x="1934909" y="4656487"/>
                  </a:cubicBezTo>
                  <a:cubicBezTo>
                    <a:pt x="1953251" y="4657395"/>
                    <a:pt x="1971502" y="4658848"/>
                    <a:pt x="1989935" y="4659393"/>
                  </a:cubicBezTo>
                  <a:lnTo>
                    <a:pt x="2045142" y="4660664"/>
                  </a:lnTo>
                  <a:cubicBezTo>
                    <a:pt x="2063484" y="4661118"/>
                    <a:pt x="2082008" y="4660482"/>
                    <a:pt x="2100440" y="4660392"/>
                  </a:cubicBezTo>
                  <a:lnTo>
                    <a:pt x="2128135" y="4660119"/>
                  </a:lnTo>
                  <a:cubicBezTo>
                    <a:pt x="2137124" y="4659847"/>
                    <a:pt x="2145932" y="4659302"/>
                    <a:pt x="2154831" y="4658939"/>
                  </a:cubicBezTo>
                  <a:cubicBezTo>
                    <a:pt x="2163729" y="4658485"/>
                    <a:pt x="2172628" y="4658212"/>
                    <a:pt x="2181436" y="4657577"/>
                  </a:cubicBezTo>
                  <a:lnTo>
                    <a:pt x="2207950" y="4655398"/>
                  </a:lnTo>
                  <a:cubicBezTo>
                    <a:pt x="2243272" y="4652583"/>
                    <a:pt x="2278321" y="4647861"/>
                    <a:pt x="2313098" y="4642413"/>
                  </a:cubicBezTo>
                  <a:cubicBezTo>
                    <a:pt x="2452298" y="4619349"/>
                    <a:pt x="2586139" y="4574221"/>
                    <a:pt x="2713625" y="4510932"/>
                  </a:cubicBezTo>
                  <a:cubicBezTo>
                    <a:pt x="2841565" y="4448369"/>
                    <a:pt x="2963330" y="4368282"/>
                    <a:pt x="3083643" y="4280386"/>
                  </a:cubicBezTo>
                  <a:cubicBezTo>
                    <a:pt x="3113698" y="4258503"/>
                    <a:pt x="3143572" y="4235712"/>
                    <a:pt x="3173355" y="4212648"/>
                  </a:cubicBezTo>
                  <a:cubicBezTo>
                    <a:pt x="3203319" y="4189675"/>
                    <a:pt x="3233193" y="4166339"/>
                    <a:pt x="3263067" y="4142640"/>
                  </a:cubicBezTo>
                  <a:lnTo>
                    <a:pt x="3444762" y="3997357"/>
                  </a:lnTo>
                  <a:cubicBezTo>
                    <a:pt x="3569432" y="3898473"/>
                    <a:pt x="3695284" y="3806401"/>
                    <a:pt x="3818229" y="3716144"/>
                  </a:cubicBezTo>
                  <a:cubicBezTo>
                    <a:pt x="3941084" y="3625886"/>
                    <a:pt x="4059309" y="3534721"/>
                    <a:pt x="4166182" y="3436474"/>
                  </a:cubicBezTo>
                  <a:cubicBezTo>
                    <a:pt x="4273056" y="3338408"/>
                    <a:pt x="4369578" y="3233895"/>
                    <a:pt x="4444399" y="3115943"/>
                  </a:cubicBezTo>
                  <a:cubicBezTo>
                    <a:pt x="4481809" y="3057013"/>
                    <a:pt x="4513772" y="2994905"/>
                    <a:pt x="4539196" y="2929618"/>
                  </a:cubicBezTo>
                  <a:cubicBezTo>
                    <a:pt x="4564802" y="2864422"/>
                    <a:pt x="4583235" y="2796139"/>
                    <a:pt x="4596946" y="2726040"/>
                  </a:cubicBezTo>
                  <a:cubicBezTo>
                    <a:pt x="4603756" y="2690991"/>
                    <a:pt x="4609204" y="2655306"/>
                    <a:pt x="4612927" y="2619257"/>
                  </a:cubicBezTo>
                  <a:cubicBezTo>
                    <a:pt x="4614017" y="2610268"/>
                    <a:pt x="4614743" y="2601188"/>
                    <a:pt x="4615561" y="2592198"/>
                  </a:cubicBezTo>
                  <a:cubicBezTo>
                    <a:pt x="4616287" y="2583118"/>
                    <a:pt x="4617195" y="2574220"/>
                    <a:pt x="4617558" y="2564595"/>
                  </a:cubicBezTo>
                  <a:lnTo>
                    <a:pt x="4620464" y="2507571"/>
                  </a:lnTo>
                  <a:cubicBezTo>
                    <a:pt x="4623097" y="2431479"/>
                    <a:pt x="4621462" y="2355297"/>
                    <a:pt x="4615470" y="2279568"/>
                  </a:cubicBezTo>
                  <a:cubicBezTo>
                    <a:pt x="4609658" y="2203748"/>
                    <a:pt x="4598490" y="2128564"/>
                    <a:pt x="4583416" y="2054379"/>
                  </a:cubicBezTo>
                  <a:cubicBezTo>
                    <a:pt x="4568162" y="1980194"/>
                    <a:pt x="4549094" y="1907008"/>
                    <a:pt x="4529026" y="1834639"/>
                  </a:cubicBezTo>
                  <a:cubicBezTo>
                    <a:pt x="4488983" y="1689810"/>
                    <a:pt x="4444762" y="1546888"/>
                    <a:pt x="4388556" y="1408324"/>
                  </a:cubicBezTo>
                  <a:cubicBezTo>
                    <a:pt x="4360407" y="1339133"/>
                    <a:pt x="4328990" y="1271213"/>
                    <a:pt x="4292851" y="1205927"/>
                  </a:cubicBezTo>
                  <a:cubicBezTo>
                    <a:pt x="4284043" y="1189492"/>
                    <a:pt x="4274327" y="1173511"/>
                    <a:pt x="4264975" y="1157439"/>
                  </a:cubicBezTo>
                  <a:cubicBezTo>
                    <a:pt x="4255350" y="1141458"/>
                    <a:pt x="4245361" y="1125749"/>
                    <a:pt x="4235646" y="1109859"/>
                  </a:cubicBezTo>
                  <a:lnTo>
                    <a:pt x="4204591" y="1063368"/>
                  </a:lnTo>
                  <a:lnTo>
                    <a:pt x="4172175" y="1017876"/>
                  </a:lnTo>
                  <a:cubicBezTo>
                    <a:pt x="4083462" y="898290"/>
                    <a:pt x="3979312" y="791326"/>
                    <a:pt x="3865265" y="697618"/>
                  </a:cubicBezTo>
                  <a:cubicBezTo>
                    <a:pt x="3751490" y="603638"/>
                    <a:pt x="3627909" y="521917"/>
                    <a:pt x="3495792" y="456267"/>
                  </a:cubicBezTo>
                  <a:cubicBezTo>
                    <a:pt x="3363766" y="390436"/>
                    <a:pt x="3224022" y="339950"/>
                    <a:pt x="3080011" y="304719"/>
                  </a:cubicBezTo>
                  <a:cubicBezTo>
                    <a:pt x="2935999" y="269397"/>
                    <a:pt x="2787992" y="249057"/>
                    <a:pt x="2638805" y="241884"/>
                  </a:cubicBezTo>
                  <a:cubicBezTo>
                    <a:pt x="2489345" y="234347"/>
                    <a:pt x="2340067" y="239341"/>
                    <a:pt x="2191696" y="257865"/>
                  </a:cubicBezTo>
                  <a:cubicBezTo>
                    <a:pt x="2043417" y="276479"/>
                    <a:pt x="1896500" y="307624"/>
                    <a:pt x="1752851" y="350120"/>
                  </a:cubicBezTo>
                  <a:cubicBezTo>
                    <a:pt x="1609112" y="392433"/>
                    <a:pt x="1468914" y="447187"/>
                    <a:pt x="1333074" y="510657"/>
                  </a:cubicBezTo>
                  <a:cubicBezTo>
                    <a:pt x="1060578" y="636236"/>
                    <a:pt x="806151" y="802767"/>
                    <a:pt x="582960" y="1003893"/>
                  </a:cubicBezTo>
                  <a:cubicBezTo>
                    <a:pt x="471728" y="1104774"/>
                    <a:pt x="368668" y="1214825"/>
                    <a:pt x="276322" y="1333049"/>
                  </a:cubicBezTo>
                  <a:cubicBezTo>
                    <a:pt x="183795" y="1451092"/>
                    <a:pt x="102164" y="1577669"/>
                    <a:pt x="33882" y="1711057"/>
                  </a:cubicBezTo>
                  <a:lnTo>
                    <a:pt x="0" y="1785501"/>
                  </a:lnTo>
                  <a:lnTo>
                    <a:pt x="0" y="1377082"/>
                  </a:lnTo>
                  <a:lnTo>
                    <a:pt x="111188" y="1208333"/>
                  </a:lnTo>
                  <a:cubicBezTo>
                    <a:pt x="206927" y="1076920"/>
                    <a:pt x="314732" y="954315"/>
                    <a:pt x="431321" y="841539"/>
                  </a:cubicBezTo>
                  <a:cubicBezTo>
                    <a:pt x="548183" y="728763"/>
                    <a:pt x="674488" y="625885"/>
                    <a:pt x="807876" y="533448"/>
                  </a:cubicBezTo>
                  <a:cubicBezTo>
                    <a:pt x="941446" y="441103"/>
                    <a:pt x="1082007" y="358837"/>
                    <a:pt x="1228743" y="288828"/>
                  </a:cubicBezTo>
                  <a:cubicBezTo>
                    <a:pt x="1522578" y="149811"/>
                    <a:pt x="1838931" y="57919"/>
                    <a:pt x="2163003" y="19056"/>
                  </a:cubicBezTo>
                  <a:cubicBezTo>
                    <a:pt x="2243998" y="9477"/>
                    <a:pt x="2325584" y="3529"/>
                    <a:pt x="2407249" y="116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B2935CA6-94DE-46EF-8BB1-9DB074B6C4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960593"/>
              <a:ext cx="4814598" cy="4884231"/>
            </a:xfrm>
            <a:custGeom>
              <a:avLst/>
              <a:gdLst>
                <a:gd name="connsiteX0" fmla="*/ 2550817 w 4814598"/>
                <a:gd name="connsiteY0" fmla="*/ 544811 h 4884231"/>
                <a:gd name="connsiteX1" fmla="*/ 1694919 w 4814598"/>
                <a:gd name="connsiteY1" fmla="*/ 709526 h 4884231"/>
                <a:gd name="connsiteX2" fmla="*/ 932184 w 4814598"/>
                <a:gd name="connsiteY2" fmla="*/ 1163171 h 4884231"/>
                <a:gd name="connsiteX3" fmla="*/ 407894 w 4814598"/>
                <a:gd name="connsiteY3" fmla="*/ 1812768 h 4884231"/>
                <a:gd name="connsiteX4" fmla="*/ 220025 w 4814598"/>
                <a:gd name="connsiteY4" fmla="*/ 2558977 h 4884231"/>
                <a:gd name="connsiteX5" fmla="*/ 530204 w 4814598"/>
                <a:gd name="connsiteY5" fmla="*/ 3236995 h 4884231"/>
                <a:gd name="connsiteX6" fmla="*/ 697098 w 4814598"/>
                <a:gd name="connsiteY6" fmla="*/ 3471717 h 4884231"/>
                <a:gd name="connsiteX7" fmla="*/ 1333800 w 4814598"/>
                <a:gd name="connsiteY7" fmla="*/ 4121677 h 4884231"/>
                <a:gd name="connsiteX8" fmla="*/ 2170902 w 4814598"/>
                <a:gd name="connsiteY8" fmla="*/ 4339420 h 4884231"/>
                <a:gd name="connsiteX9" fmla="*/ 2709357 w 4814598"/>
                <a:gd name="connsiteY9" fmla="*/ 4200765 h 4884231"/>
                <a:gd name="connsiteX10" fmla="*/ 3290852 w 4814598"/>
                <a:gd name="connsiteY10" fmla="*/ 3800420 h 4884231"/>
                <a:gd name="connsiteX11" fmla="*/ 3434410 w 4814598"/>
                <a:gd name="connsiteY11" fmla="*/ 3689188 h 4884231"/>
                <a:gd name="connsiteX12" fmla="*/ 4069660 w 4814598"/>
                <a:gd name="connsiteY12" fmla="*/ 3124945 h 4884231"/>
                <a:gd name="connsiteX13" fmla="*/ 4269787 w 4814598"/>
                <a:gd name="connsiteY13" fmla="*/ 2558977 h 4884231"/>
                <a:gd name="connsiteX14" fmla="*/ 3797526 w 4814598"/>
                <a:gd name="connsiteY14" fmla="*/ 1099701 h 4884231"/>
                <a:gd name="connsiteX15" fmla="*/ 3273691 w 4814598"/>
                <a:gd name="connsiteY15" fmla="*/ 695179 h 4884231"/>
                <a:gd name="connsiteX16" fmla="*/ 2550817 w 4814598"/>
                <a:gd name="connsiteY16" fmla="*/ 544811 h 4884231"/>
                <a:gd name="connsiteX17" fmla="*/ 2550817 w 4814598"/>
                <a:gd name="connsiteY17" fmla="*/ 0 h 4884231"/>
                <a:gd name="connsiteX18" fmla="*/ 4814598 w 4814598"/>
                <a:gd name="connsiteY18" fmla="*/ 2558977 h 4884231"/>
                <a:gd name="connsiteX19" fmla="*/ 3626365 w 4814598"/>
                <a:gd name="connsiteY19" fmla="*/ 4229640 h 4884231"/>
                <a:gd name="connsiteX20" fmla="*/ 2170902 w 4814598"/>
                <a:gd name="connsiteY20" fmla="*/ 4884231 h 4884231"/>
                <a:gd name="connsiteX21" fmla="*/ 246267 w 4814598"/>
                <a:gd name="connsiteY21" fmla="*/ 3777538 h 4884231"/>
                <a:gd name="connsiteX22" fmla="*/ 40127 w 4814598"/>
                <a:gd name="connsiteY22" fmla="*/ 3489366 h 4884231"/>
                <a:gd name="connsiteX23" fmla="*/ 0 w 4814598"/>
                <a:gd name="connsiteY23" fmla="*/ 3432245 h 4884231"/>
                <a:gd name="connsiteX24" fmla="*/ 0 w 4814598"/>
                <a:gd name="connsiteY24" fmla="*/ 1432577 h 4884231"/>
                <a:gd name="connsiteX25" fmla="*/ 54624 w 4814598"/>
                <a:gd name="connsiteY25" fmla="*/ 1339196 h 4884231"/>
                <a:gd name="connsiteX26" fmla="*/ 2550817 w 4814598"/>
                <a:gd name="connsiteY26" fmla="*/ 0 h 4884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14598" h="4884231">
                  <a:moveTo>
                    <a:pt x="2550817" y="544811"/>
                  </a:moveTo>
                  <a:cubicBezTo>
                    <a:pt x="2270966" y="544811"/>
                    <a:pt x="1974952" y="601744"/>
                    <a:pt x="1694919" y="709526"/>
                  </a:cubicBezTo>
                  <a:cubicBezTo>
                    <a:pt x="1417883" y="816127"/>
                    <a:pt x="1154103" y="973032"/>
                    <a:pt x="932184" y="1163171"/>
                  </a:cubicBezTo>
                  <a:cubicBezTo>
                    <a:pt x="710536" y="1353038"/>
                    <a:pt x="529296" y="1577682"/>
                    <a:pt x="407894" y="1812768"/>
                  </a:cubicBezTo>
                  <a:cubicBezTo>
                    <a:pt x="283223" y="2054210"/>
                    <a:pt x="220025" y="2305277"/>
                    <a:pt x="220025" y="2558977"/>
                  </a:cubicBezTo>
                  <a:cubicBezTo>
                    <a:pt x="220025" y="2801418"/>
                    <a:pt x="315095" y="2942070"/>
                    <a:pt x="530204" y="3236995"/>
                  </a:cubicBezTo>
                  <a:cubicBezTo>
                    <a:pt x="584050" y="3310817"/>
                    <a:pt x="639711" y="3387181"/>
                    <a:pt x="697098" y="3471717"/>
                  </a:cubicBezTo>
                  <a:cubicBezTo>
                    <a:pt x="900040" y="3770818"/>
                    <a:pt x="1108249" y="3983476"/>
                    <a:pt x="1333800" y="4121677"/>
                  </a:cubicBezTo>
                  <a:cubicBezTo>
                    <a:pt x="1572882" y="4268231"/>
                    <a:pt x="1846740" y="4339420"/>
                    <a:pt x="2170902" y="4339420"/>
                  </a:cubicBezTo>
                  <a:cubicBezTo>
                    <a:pt x="2354867" y="4339420"/>
                    <a:pt x="2525938" y="4295381"/>
                    <a:pt x="2709357" y="4200765"/>
                  </a:cubicBezTo>
                  <a:cubicBezTo>
                    <a:pt x="2897680" y="4103607"/>
                    <a:pt x="3084097" y="3961956"/>
                    <a:pt x="3290852" y="3800420"/>
                  </a:cubicBezTo>
                  <a:cubicBezTo>
                    <a:pt x="3339340" y="3762556"/>
                    <a:pt x="3387647" y="3725236"/>
                    <a:pt x="3434410" y="3689188"/>
                  </a:cubicBezTo>
                  <a:cubicBezTo>
                    <a:pt x="3682844" y="3497505"/>
                    <a:pt x="3917476" y="3316446"/>
                    <a:pt x="4069660" y="3124945"/>
                  </a:cubicBezTo>
                  <a:cubicBezTo>
                    <a:pt x="4209948" y="2948426"/>
                    <a:pt x="4269787" y="2779172"/>
                    <a:pt x="4269787" y="2558977"/>
                  </a:cubicBezTo>
                  <a:cubicBezTo>
                    <a:pt x="4269787" y="1980933"/>
                    <a:pt x="4102076" y="1462636"/>
                    <a:pt x="3797526" y="1099701"/>
                  </a:cubicBezTo>
                  <a:cubicBezTo>
                    <a:pt x="3650427" y="924453"/>
                    <a:pt x="3474272" y="788342"/>
                    <a:pt x="3273691" y="695179"/>
                  </a:cubicBezTo>
                  <a:cubicBezTo>
                    <a:pt x="3058944" y="595388"/>
                    <a:pt x="2815686" y="544811"/>
                    <a:pt x="2550817" y="544811"/>
                  </a:cubicBezTo>
                  <a:close/>
                  <a:moveTo>
                    <a:pt x="2550817" y="0"/>
                  </a:moveTo>
                  <a:cubicBezTo>
                    <a:pt x="3970050" y="0"/>
                    <a:pt x="4814598" y="1145647"/>
                    <a:pt x="4814598" y="2558977"/>
                  </a:cubicBezTo>
                  <a:cubicBezTo>
                    <a:pt x="4814598" y="3376738"/>
                    <a:pt x="4225839" y="3761193"/>
                    <a:pt x="3626365" y="4229640"/>
                  </a:cubicBezTo>
                  <a:cubicBezTo>
                    <a:pt x="3189699" y="4570874"/>
                    <a:pt x="2769014" y="4884231"/>
                    <a:pt x="2170902" y="4884231"/>
                  </a:cubicBezTo>
                  <a:cubicBezTo>
                    <a:pt x="1283950" y="4884231"/>
                    <a:pt x="708085" y="4458279"/>
                    <a:pt x="246267" y="3777538"/>
                  </a:cubicBezTo>
                  <a:cubicBezTo>
                    <a:pt x="176985" y="3675432"/>
                    <a:pt x="106654" y="3581344"/>
                    <a:pt x="40127" y="3489366"/>
                  </a:cubicBezTo>
                  <a:lnTo>
                    <a:pt x="0" y="3432245"/>
                  </a:lnTo>
                  <a:lnTo>
                    <a:pt x="0" y="1432577"/>
                  </a:lnTo>
                  <a:lnTo>
                    <a:pt x="54624" y="1339196"/>
                  </a:lnTo>
                  <a:cubicBezTo>
                    <a:pt x="578230" y="541497"/>
                    <a:pt x="1569352" y="0"/>
                    <a:pt x="2550817"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352A8D1-612B-42BB-A925-A3EF53F720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960593"/>
              <a:ext cx="4814598" cy="4884231"/>
            </a:xfrm>
            <a:custGeom>
              <a:avLst/>
              <a:gdLst>
                <a:gd name="connsiteX0" fmla="*/ 2550817 w 4814598"/>
                <a:gd name="connsiteY0" fmla="*/ 454009 h 4884231"/>
                <a:gd name="connsiteX1" fmla="*/ 1662321 w 4814598"/>
                <a:gd name="connsiteY1" fmla="*/ 624807 h 4884231"/>
                <a:gd name="connsiteX2" fmla="*/ 873072 w 4814598"/>
                <a:gd name="connsiteY2" fmla="*/ 1094253 h 4884231"/>
                <a:gd name="connsiteX3" fmla="*/ 327171 w 4814598"/>
                <a:gd name="connsiteY3" fmla="*/ 1771181 h 4884231"/>
                <a:gd name="connsiteX4" fmla="*/ 129223 w 4814598"/>
                <a:gd name="connsiteY4" fmla="*/ 2558977 h 4884231"/>
                <a:gd name="connsiteX5" fmla="*/ 456836 w 4814598"/>
                <a:gd name="connsiteY5" fmla="*/ 3290477 h 4884231"/>
                <a:gd name="connsiteX6" fmla="*/ 621914 w 4814598"/>
                <a:gd name="connsiteY6" fmla="*/ 3522657 h 4884231"/>
                <a:gd name="connsiteX7" fmla="*/ 2170902 w 4814598"/>
                <a:gd name="connsiteY7" fmla="*/ 4430222 h 4884231"/>
                <a:gd name="connsiteX8" fmla="*/ 3346786 w 4814598"/>
                <a:gd name="connsiteY8" fmla="*/ 3871881 h 4884231"/>
                <a:gd name="connsiteX9" fmla="*/ 3489890 w 4814598"/>
                <a:gd name="connsiteY9" fmla="*/ 3761012 h 4884231"/>
                <a:gd name="connsiteX10" fmla="*/ 4140757 w 4814598"/>
                <a:gd name="connsiteY10" fmla="*/ 3181424 h 4884231"/>
                <a:gd name="connsiteX11" fmla="*/ 4360589 w 4814598"/>
                <a:gd name="connsiteY11" fmla="*/ 2558977 h 4884231"/>
                <a:gd name="connsiteX12" fmla="*/ 3867171 w 4814598"/>
                <a:gd name="connsiteY12" fmla="*/ 1041315 h 4884231"/>
                <a:gd name="connsiteX13" fmla="*/ 3312009 w 4814598"/>
                <a:gd name="connsiteY13" fmla="*/ 612822 h 4884231"/>
                <a:gd name="connsiteX14" fmla="*/ 2550817 w 4814598"/>
                <a:gd name="connsiteY14" fmla="*/ 454009 h 4884231"/>
                <a:gd name="connsiteX15" fmla="*/ 2550817 w 4814598"/>
                <a:gd name="connsiteY15" fmla="*/ 0 h 4884231"/>
                <a:gd name="connsiteX16" fmla="*/ 4814598 w 4814598"/>
                <a:gd name="connsiteY16" fmla="*/ 2558977 h 4884231"/>
                <a:gd name="connsiteX17" fmla="*/ 3626365 w 4814598"/>
                <a:gd name="connsiteY17" fmla="*/ 4229640 h 4884231"/>
                <a:gd name="connsiteX18" fmla="*/ 2170902 w 4814598"/>
                <a:gd name="connsiteY18" fmla="*/ 4884231 h 4884231"/>
                <a:gd name="connsiteX19" fmla="*/ 246267 w 4814598"/>
                <a:gd name="connsiteY19" fmla="*/ 3777538 h 4884231"/>
                <a:gd name="connsiteX20" fmla="*/ 40127 w 4814598"/>
                <a:gd name="connsiteY20" fmla="*/ 3489366 h 4884231"/>
                <a:gd name="connsiteX21" fmla="*/ 0 w 4814598"/>
                <a:gd name="connsiteY21" fmla="*/ 3432245 h 4884231"/>
                <a:gd name="connsiteX22" fmla="*/ 0 w 4814598"/>
                <a:gd name="connsiteY22" fmla="*/ 1432577 h 4884231"/>
                <a:gd name="connsiteX23" fmla="*/ 54624 w 4814598"/>
                <a:gd name="connsiteY23" fmla="*/ 1339196 h 4884231"/>
                <a:gd name="connsiteX24" fmla="*/ 2550817 w 4814598"/>
                <a:gd name="connsiteY24" fmla="*/ 0 h 4884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14598" h="4884231">
                  <a:moveTo>
                    <a:pt x="2550817" y="454009"/>
                  </a:moveTo>
                  <a:cubicBezTo>
                    <a:pt x="2255802" y="454009"/>
                    <a:pt x="1956792" y="511396"/>
                    <a:pt x="1662321" y="624807"/>
                  </a:cubicBezTo>
                  <a:cubicBezTo>
                    <a:pt x="1375660" y="735041"/>
                    <a:pt x="1102800" y="897394"/>
                    <a:pt x="873072" y="1094253"/>
                  </a:cubicBezTo>
                  <a:cubicBezTo>
                    <a:pt x="639348" y="1294471"/>
                    <a:pt x="455656" y="1522293"/>
                    <a:pt x="327171" y="1771181"/>
                  </a:cubicBezTo>
                  <a:cubicBezTo>
                    <a:pt x="195872" y="2025607"/>
                    <a:pt x="129223" y="2290658"/>
                    <a:pt x="129223" y="2558977"/>
                  </a:cubicBezTo>
                  <a:cubicBezTo>
                    <a:pt x="129223" y="2829294"/>
                    <a:pt x="235552" y="2987108"/>
                    <a:pt x="456836" y="3290477"/>
                  </a:cubicBezTo>
                  <a:cubicBezTo>
                    <a:pt x="510228" y="3363663"/>
                    <a:pt x="565435" y="3439392"/>
                    <a:pt x="621914" y="3522657"/>
                  </a:cubicBezTo>
                  <a:cubicBezTo>
                    <a:pt x="1053495" y="4158815"/>
                    <a:pt x="1516766" y="4430222"/>
                    <a:pt x="2170902" y="4430222"/>
                  </a:cubicBezTo>
                  <a:cubicBezTo>
                    <a:pt x="2600213" y="4430222"/>
                    <a:pt x="2915205" y="4209119"/>
                    <a:pt x="3346786" y="3871881"/>
                  </a:cubicBezTo>
                  <a:cubicBezTo>
                    <a:pt x="3395002" y="3834198"/>
                    <a:pt x="3443218" y="3796969"/>
                    <a:pt x="3489890" y="3761012"/>
                  </a:cubicBezTo>
                  <a:cubicBezTo>
                    <a:pt x="3742864" y="3565879"/>
                    <a:pt x="3981763" y="3381551"/>
                    <a:pt x="4140757" y="3181424"/>
                  </a:cubicBezTo>
                  <a:cubicBezTo>
                    <a:pt x="4292760" y="2990104"/>
                    <a:pt x="4360589" y="2798149"/>
                    <a:pt x="4360589" y="2558977"/>
                  </a:cubicBezTo>
                  <a:cubicBezTo>
                    <a:pt x="4360589" y="1959594"/>
                    <a:pt x="4185341" y="1420595"/>
                    <a:pt x="3867171" y="1041315"/>
                  </a:cubicBezTo>
                  <a:cubicBezTo>
                    <a:pt x="3711446" y="855807"/>
                    <a:pt x="3524667" y="711614"/>
                    <a:pt x="3312009" y="612822"/>
                  </a:cubicBezTo>
                  <a:cubicBezTo>
                    <a:pt x="3085095" y="507491"/>
                    <a:pt x="2829034" y="454009"/>
                    <a:pt x="2550817" y="454009"/>
                  </a:cubicBezTo>
                  <a:close/>
                  <a:moveTo>
                    <a:pt x="2550817" y="0"/>
                  </a:moveTo>
                  <a:cubicBezTo>
                    <a:pt x="3970050" y="0"/>
                    <a:pt x="4814598" y="1145647"/>
                    <a:pt x="4814598" y="2558977"/>
                  </a:cubicBezTo>
                  <a:cubicBezTo>
                    <a:pt x="4814598" y="3376738"/>
                    <a:pt x="4225839" y="3761193"/>
                    <a:pt x="3626365" y="4229640"/>
                  </a:cubicBezTo>
                  <a:cubicBezTo>
                    <a:pt x="3189699" y="4570874"/>
                    <a:pt x="2769014" y="4884231"/>
                    <a:pt x="2170902" y="4884231"/>
                  </a:cubicBezTo>
                  <a:cubicBezTo>
                    <a:pt x="1283950" y="4884231"/>
                    <a:pt x="708085" y="4458279"/>
                    <a:pt x="246267" y="3777538"/>
                  </a:cubicBezTo>
                  <a:cubicBezTo>
                    <a:pt x="176985" y="3675432"/>
                    <a:pt x="106654" y="3581344"/>
                    <a:pt x="40127" y="3489366"/>
                  </a:cubicBezTo>
                  <a:lnTo>
                    <a:pt x="0" y="3432245"/>
                  </a:lnTo>
                  <a:lnTo>
                    <a:pt x="0" y="1432577"/>
                  </a:lnTo>
                  <a:lnTo>
                    <a:pt x="54624" y="1339196"/>
                  </a:lnTo>
                  <a:cubicBezTo>
                    <a:pt x="578230" y="541497"/>
                    <a:pt x="1569352" y="0"/>
                    <a:pt x="2550817"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29" name="Freeform: Shape 28">
              <a:extLst>
                <a:ext uri="{FF2B5EF4-FFF2-40B4-BE49-F238E27FC236}">
                  <a16:creationId xmlns:a16="http://schemas.microsoft.com/office/drawing/2014/main" id="{0858A699-36FD-4E40-A79C-7B11883C91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96695"/>
              <a:ext cx="4850918" cy="5212025"/>
            </a:xfrm>
            <a:custGeom>
              <a:avLst/>
              <a:gdLst>
                <a:gd name="connsiteX0" fmla="*/ 2244906 w 4850918"/>
                <a:gd name="connsiteY0" fmla="*/ 0 h 5212025"/>
                <a:gd name="connsiteX1" fmla="*/ 4850918 w 4850918"/>
                <a:gd name="connsiteY1" fmla="*/ 2606013 h 5212025"/>
                <a:gd name="connsiteX2" fmla="*/ 2244906 w 4850918"/>
                <a:gd name="connsiteY2" fmla="*/ 5212025 h 5212025"/>
                <a:gd name="connsiteX3" fmla="*/ 83949 w 4850918"/>
                <a:gd name="connsiteY3" fmla="*/ 4063077 h 5212025"/>
                <a:gd name="connsiteX4" fmla="*/ 0 w 4850918"/>
                <a:gd name="connsiteY4" fmla="*/ 3924890 h 5212025"/>
                <a:gd name="connsiteX5" fmla="*/ 0 w 4850918"/>
                <a:gd name="connsiteY5" fmla="*/ 3598606 h 5212025"/>
                <a:gd name="connsiteX6" fmla="*/ 15357 w 4850918"/>
                <a:gd name="connsiteY6" fmla="*/ 3619452 h 5212025"/>
                <a:gd name="connsiteX7" fmla="*/ 107340 w 4850918"/>
                <a:gd name="connsiteY7" fmla="*/ 3738402 h 5212025"/>
                <a:gd name="connsiteX8" fmla="*/ 168177 w 4850918"/>
                <a:gd name="connsiteY8" fmla="*/ 3816401 h 5212025"/>
                <a:gd name="connsiteX9" fmla="*/ 245086 w 4850918"/>
                <a:gd name="connsiteY9" fmla="*/ 3916919 h 5212025"/>
                <a:gd name="connsiteX10" fmla="*/ 284403 w 4850918"/>
                <a:gd name="connsiteY10" fmla="*/ 3970310 h 5212025"/>
                <a:gd name="connsiteX11" fmla="*/ 319634 w 4850918"/>
                <a:gd name="connsiteY11" fmla="*/ 4018253 h 5212025"/>
                <a:gd name="connsiteX12" fmla="*/ 319816 w 4850918"/>
                <a:gd name="connsiteY12" fmla="*/ 4018435 h 5212025"/>
                <a:gd name="connsiteX13" fmla="*/ 319998 w 4850918"/>
                <a:gd name="connsiteY13" fmla="*/ 4018617 h 5212025"/>
                <a:gd name="connsiteX14" fmla="*/ 381652 w 4850918"/>
                <a:gd name="connsiteY14" fmla="*/ 4099884 h 5212025"/>
                <a:gd name="connsiteX15" fmla="*/ 393547 w 4850918"/>
                <a:gd name="connsiteY15" fmla="*/ 4115230 h 5212025"/>
                <a:gd name="connsiteX16" fmla="*/ 399540 w 4850918"/>
                <a:gd name="connsiteY16" fmla="*/ 4122676 h 5212025"/>
                <a:gd name="connsiteX17" fmla="*/ 470547 w 4850918"/>
                <a:gd name="connsiteY17" fmla="*/ 4208756 h 5212025"/>
                <a:gd name="connsiteX18" fmla="*/ 633445 w 4850918"/>
                <a:gd name="connsiteY18" fmla="*/ 4384730 h 5212025"/>
                <a:gd name="connsiteX19" fmla="*/ 997833 w 4850918"/>
                <a:gd name="connsiteY19" fmla="*/ 4677384 h 5212025"/>
                <a:gd name="connsiteX20" fmla="*/ 1198505 w 4850918"/>
                <a:gd name="connsiteY20" fmla="*/ 4786982 h 5212025"/>
                <a:gd name="connsiteX21" fmla="*/ 1198687 w 4850918"/>
                <a:gd name="connsiteY21" fmla="*/ 4787073 h 5212025"/>
                <a:gd name="connsiteX22" fmla="*/ 1198869 w 4850918"/>
                <a:gd name="connsiteY22" fmla="*/ 4787164 h 5212025"/>
                <a:gd name="connsiteX23" fmla="*/ 1410709 w 4850918"/>
                <a:gd name="connsiteY23" fmla="*/ 4869975 h 5212025"/>
                <a:gd name="connsiteX24" fmla="*/ 1631902 w 4850918"/>
                <a:gd name="connsiteY24" fmla="*/ 4927271 h 5212025"/>
                <a:gd name="connsiteX25" fmla="*/ 1744134 w 4850918"/>
                <a:gd name="connsiteY25" fmla="*/ 4946157 h 5212025"/>
                <a:gd name="connsiteX26" fmla="*/ 1856819 w 4850918"/>
                <a:gd name="connsiteY26" fmla="*/ 4958961 h 5212025"/>
                <a:gd name="connsiteX27" fmla="*/ 2090089 w 4850918"/>
                <a:gd name="connsiteY27" fmla="*/ 4969130 h 5212025"/>
                <a:gd name="connsiteX28" fmla="*/ 2101802 w 4850918"/>
                <a:gd name="connsiteY28" fmla="*/ 4969130 h 5212025"/>
                <a:gd name="connsiteX29" fmla="*/ 2117238 w 4850918"/>
                <a:gd name="connsiteY29" fmla="*/ 4969221 h 5212025"/>
                <a:gd name="connsiteX30" fmla="*/ 2147294 w 4850918"/>
                <a:gd name="connsiteY30" fmla="*/ 4968767 h 5212025"/>
                <a:gd name="connsiteX31" fmla="*/ 2147566 w 4850918"/>
                <a:gd name="connsiteY31" fmla="*/ 4968767 h 5212025"/>
                <a:gd name="connsiteX32" fmla="*/ 2147838 w 4850918"/>
                <a:gd name="connsiteY32" fmla="*/ 4968767 h 5212025"/>
                <a:gd name="connsiteX33" fmla="*/ 2176078 w 4850918"/>
                <a:gd name="connsiteY33" fmla="*/ 4968041 h 5212025"/>
                <a:gd name="connsiteX34" fmla="*/ 2204499 w 4850918"/>
                <a:gd name="connsiteY34" fmla="*/ 4966588 h 5212025"/>
                <a:gd name="connsiteX35" fmla="*/ 2315822 w 4850918"/>
                <a:gd name="connsiteY35" fmla="*/ 4956872 h 5212025"/>
                <a:gd name="connsiteX36" fmla="*/ 2746222 w 4850918"/>
                <a:gd name="connsiteY36" fmla="*/ 4840555 h 5212025"/>
                <a:gd name="connsiteX37" fmla="*/ 2950617 w 4850918"/>
                <a:gd name="connsiteY37" fmla="*/ 4739220 h 5212025"/>
                <a:gd name="connsiteX38" fmla="*/ 3148929 w 4850918"/>
                <a:gd name="connsiteY38" fmla="*/ 4615367 h 5212025"/>
                <a:gd name="connsiteX39" fmla="*/ 3342791 w 4850918"/>
                <a:gd name="connsiteY39" fmla="*/ 4474533 h 5212025"/>
                <a:gd name="connsiteX40" fmla="*/ 3438496 w 4850918"/>
                <a:gd name="connsiteY40" fmla="*/ 4399894 h 5212025"/>
                <a:gd name="connsiteX41" fmla="*/ 3536108 w 4850918"/>
                <a:gd name="connsiteY41" fmla="*/ 4321804 h 5212025"/>
                <a:gd name="connsiteX42" fmla="*/ 3700641 w 4850918"/>
                <a:gd name="connsiteY42" fmla="*/ 4192956 h 5212025"/>
                <a:gd name="connsiteX43" fmla="*/ 3927282 w 4850918"/>
                <a:gd name="connsiteY43" fmla="*/ 4014258 h 5212025"/>
                <a:gd name="connsiteX44" fmla="*/ 4279230 w 4850918"/>
                <a:gd name="connsiteY44" fmla="*/ 3693909 h 5212025"/>
                <a:gd name="connsiteX45" fmla="*/ 4424785 w 4850918"/>
                <a:gd name="connsiteY45" fmla="*/ 3517209 h 5212025"/>
                <a:gd name="connsiteX46" fmla="*/ 4539922 w 4850918"/>
                <a:gd name="connsiteY46" fmla="*/ 3324800 h 5212025"/>
                <a:gd name="connsiteX47" fmla="*/ 4660234 w 4850918"/>
                <a:gd name="connsiteY47" fmla="*/ 2893945 h 5212025"/>
                <a:gd name="connsiteX48" fmla="*/ 4667045 w 4850918"/>
                <a:gd name="connsiteY48" fmla="*/ 2779081 h 5212025"/>
                <a:gd name="connsiteX49" fmla="*/ 4667135 w 4850918"/>
                <a:gd name="connsiteY49" fmla="*/ 2774632 h 5212025"/>
                <a:gd name="connsiteX50" fmla="*/ 4667408 w 4850918"/>
                <a:gd name="connsiteY50" fmla="*/ 2719787 h 5212025"/>
                <a:gd name="connsiteX51" fmla="*/ 4667317 w 4850918"/>
                <a:gd name="connsiteY51" fmla="*/ 2702444 h 5212025"/>
                <a:gd name="connsiteX52" fmla="*/ 4666772 w 4850918"/>
                <a:gd name="connsiteY52" fmla="*/ 2658950 h 5212025"/>
                <a:gd name="connsiteX53" fmla="*/ 4654787 w 4850918"/>
                <a:gd name="connsiteY53" fmla="*/ 2416691 h 5212025"/>
                <a:gd name="connsiteX54" fmla="*/ 4581781 w 4850918"/>
                <a:gd name="connsiteY54" fmla="*/ 1936985 h 5212025"/>
                <a:gd name="connsiteX55" fmla="*/ 4435046 w 4850918"/>
                <a:gd name="connsiteY55" fmla="*/ 1474894 h 5212025"/>
                <a:gd name="connsiteX56" fmla="*/ 4386104 w 4850918"/>
                <a:gd name="connsiteY56" fmla="*/ 1364116 h 5212025"/>
                <a:gd name="connsiteX57" fmla="*/ 4331623 w 4850918"/>
                <a:gd name="connsiteY57" fmla="*/ 1255698 h 5212025"/>
                <a:gd name="connsiteX58" fmla="*/ 4206861 w 4850918"/>
                <a:gd name="connsiteY58" fmla="*/ 1048216 h 5212025"/>
                <a:gd name="connsiteX59" fmla="*/ 3895592 w 4850918"/>
                <a:gd name="connsiteY59" fmla="*/ 681922 h 5212025"/>
                <a:gd name="connsiteX60" fmla="*/ 3710356 w 4850918"/>
                <a:gd name="connsiteY60" fmla="*/ 530192 h 5212025"/>
                <a:gd name="connsiteX61" fmla="*/ 3507777 w 4850918"/>
                <a:gd name="connsiteY61" fmla="*/ 403705 h 5212025"/>
                <a:gd name="connsiteX62" fmla="*/ 3065936 w 4850918"/>
                <a:gd name="connsiteY62" fmla="*/ 232543 h 5212025"/>
                <a:gd name="connsiteX63" fmla="*/ 2834573 w 4850918"/>
                <a:gd name="connsiteY63" fmla="*/ 187233 h 5212025"/>
                <a:gd name="connsiteX64" fmla="*/ 2601212 w 4850918"/>
                <a:gd name="connsiteY64" fmla="*/ 166894 h 5212025"/>
                <a:gd name="connsiteX65" fmla="*/ 2499332 w 4850918"/>
                <a:gd name="connsiteY65" fmla="*/ 164715 h 5212025"/>
                <a:gd name="connsiteX66" fmla="*/ 2131857 w 4850918"/>
                <a:gd name="connsiteY66" fmla="*/ 192046 h 5212025"/>
                <a:gd name="connsiteX67" fmla="*/ 1901130 w 4850918"/>
                <a:gd name="connsiteY67" fmla="*/ 237084 h 5212025"/>
                <a:gd name="connsiteX68" fmla="*/ 1674579 w 4850918"/>
                <a:gd name="connsiteY68" fmla="*/ 301553 h 5212025"/>
                <a:gd name="connsiteX69" fmla="*/ 1453477 w 4850918"/>
                <a:gd name="connsiteY69" fmla="*/ 383819 h 5212025"/>
                <a:gd name="connsiteX70" fmla="*/ 1238821 w 4850918"/>
                <a:gd name="connsiteY70" fmla="*/ 483338 h 5212025"/>
                <a:gd name="connsiteX71" fmla="*/ 831666 w 4850918"/>
                <a:gd name="connsiteY71" fmla="*/ 727777 h 5212025"/>
                <a:gd name="connsiteX72" fmla="*/ 735416 w 4850918"/>
                <a:gd name="connsiteY72" fmla="*/ 798148 h 5212025"/>
                <a:gd name="connsiteX73" fmla="*/ 735234 w 4850918"/>
                <a:gd name="connsiteY73" fmla="*/ 798330 h 5212025"/>
                <a:gd name="connsiteX74" fmla="*/ 735053 w 4850918"/>
                <a:gd name="connsiteY74" fmla="*/ 798511 h 5212025"/>
                <a:gd name="connsiteX75" fmla="*/ 695554 w 4850918"/>
                <a:gd name="connsiteY75" fmla="*/ 828748 h 5212025"/>
                <a:gd name="connsiteX76" fmla="*/ 687563 w 4850918"/>
                <a:gd name="connsiteY76" fmla="*/ 835014 h 5212025"/>
                <a:gd name="connsiteX77" fmla="*/ 641254 w 4850918"/>
                <a:gd name="connsiteY77" fmla="*/ 871970 h 5212025"/>
                <a:gd name="connsiteX78" fmla="*/ 461013 w 4850918"/>
                <a:gd name="connsiteY78" fmla="*/ 1030147 h 5212025"/>
                <a:gd name="connsiteX79" fmla="*/ 139938 w 4850918"/>
                <a:gd name="connsiteY79" fmla="*/ 1388360 h 5212025"/>
                <a:gd name="connsiteX80" fmla="*/ 3281 w 4850918"/>
                <a:gd name="connsiteY80" fmla="*/ 1587670 h 5212025"/>
                <a:gd name="connsiteX81" fmla="*/ 0 w 4850918"/>
                <a:gd name="connsiteY81" fmla="*/ 1593348 h 5212025"/>
                <a:gd name="connsiteX82" fmla="*/ 0 w 4850918"/>
                <a:gd name="connsiteY82" fmla="*/ 1287136 h 5212025"/>
                <a:gd name="connsiteX83" fmla="*/ 83949 w 4850918"/>
                <a:gd name="connsiteY83" fmla="*/ 1148949 h 5212025"/>
                <a:gd name="connsiteX84" fmla="*/ 2244906 w 4850918"/>
                <a:gd name="connsiteY84" fmla="*/ 0 h 521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4850918" h="5212025">
                  <a:moveTo>
                    <a:pt x="2244906" y="0"/>
                  </a:moveTo>
                  <a:cubicBezTo>
                    <a:pt x="3684206" y="0"/>
                    <a:pt x="4850918" y="1166713"/>
                    <a:pt x="4850918" y="2606013"/>
                  </a:cubicBezTo>
                  <a:cubicBezTo>
                    <a:pt x="4850918" y="4045313"/>
                    <a:pt x="3684206" y="5212025"/>
                    <a:pt x="2244906" y="5212025"/>
                  </a:cubicBezTo>
                  <a:cubicBezTo>
                    <a:pt x="1345344" y="5212025"/>
                    <a:pt x="552260" y="4756278"/>
                    <a:pt x="83949" y="4063077"/>
                  </a:cubicBezTo>
                  <a:lnTo>
                    <a:pt x="0" y="3924890"/>
                  </a:lnTo>
                  <a:lnTo>
                    <a:pt x="0" y="3598606"/>
                  </a:lnTo>
                  <a:lnTo>
                    <a:pt x="15357" y="3619452"/>
                  </a:lnTo>
                  <a:cubicBezTo>
                    <a:pt x="45413" y="3659314"/>
                    <a:pt x="76921" y="3699539"/>
                    <a:pt x="107340" y="3738402"/>
                  </a:cubicBezTo>
                  <a:cubicBezTo>
                    <a:pt x="127316" y="3763917"/>
                    <a:pt x="148019" y="3790250"/>
                    <a:pt x="168177" y="3816401"/>
                  </a:cubicBezTo>
                  <a:cubicBezTo>
                    <a:pt x="189334" y="3843732"/>
                    <a:pt x="217210" y="3879781"/>
                    <a:pt x="245086" y="3916919"/>
                  </a:cubicBezTo>
                  <a:cubicBezTo>
                    <a:pt x="258343" y="3934443"/>
                    <a:pt x="271600" y="3952695"/>
                    <a:pt x="284403" y="3970310"/>
                  </a:cubicBezTo>
                  <a:cubicBezTo>
                    <a:pt x="296571" y="3987018"/>
                    <a:pt x="308102" y="4002908"/>
                    <a:pt x="319634" y="4018253"/>
                  </a:cubicBezTo>
                  <a:lnTo>
                    <a:pt x="319816" y="4018435"/>
                  </a:lnTo>
                  <a:lnTo>
                    <a:pt x="319998" y="4018617"/>
                  </a:lnTo>
                  <a:cubicBezTo>
                    <a:pt x="339883" y="4045948"/>
                    <a:pt x="361131" y="4073370"/>
                    <a:pt x="381652" y="4099884"/>
                  </a:cubicBezTo>
                  <a:lnTo>
                    <a:pt x="393547" y="4115230"/>
                  </a:lnTo>
                  <a:lnTo>
                    <a:pt x="399540" y="4122676"/>
                  </a:lnTo>
                  <a:cubicBezTo>
                    <a:pt x="422604" y="4151187"/>
                    <a:pt x="446303" y="4180698"/>
                    <a:pt x="470547" y="4208756"/>
                  </a:cubicBezTo>
                  <a:cubicBezTo>
                    <a:pt x="523848" y="4271228"/>
                    <a:pt x="578692" y="4330430"/>
                    <a:pt x="633445" y="4384730"/>
                  </a:cubicBezTo>
                  <a:cubicBezTo>
                    <a:pt x="750035" y="4499776"/>
                    <a:pt x="872708" y="4598296"/>
                    <a:pt x="997833" y="4677384"/>
                  </a:cubicBezTo>
                  <a:cubicBezTo>
                    <a:pt x="1068659" y="4721786"/>
                    <a:pt x="1134218" y="4757653"/>
                    <a:pt x="1198505" y="4786982"/>
                  </a:cubicBezTo>
                  <a:lnTo>
                    <a:pt x="1198687" y="4787073"/>
                  </a:lnTo>
                  <a:lnTo>
                    <a:pt x="1198869" y="4787164"/>
                  </a:lnTo>
                  <a:cubicBezTo>
                    <a:pt x="1264246" y="4817945"/>
                    <a:pt x="1335525" y="4845821"/>
                    <a:pt x="1410709" y="4869975"/>
                  </a:cubicBezTo>
                  <a:cubicBezTo>
                    <a:pt x="1479900" y="4892221"/>
                    <a:pt x="1554358" y="4911562"/>
                    <a:pt x="1631902" y="4927271"/>
                  </a:cubicBezTo>
                  <a:cubicBezTo>
                    <a:pt x="1667588" y="4934353"/>
                    <a:pt x="1705452" y="4940709"/>
                    <a:pt x="1744134" y="4946157"/>
                  </a:cubicBezTo>
                  <a:cubicBezTo>
                    <a:pt x="1780454" y="4951243"/>
                    <a:pt x="1818409" y="4955510"/>
                    <a:pt x="1856819" y="4958961"/>
                  </a:cubicBezTo>
                  <a:cubicBezTo>
                    <a:pt x="1930277" y="4965680"/>
                    <a:pt x="2006551" y="4968949"/>
                    <a:pt x="2090089" y="4969130"/>
                  </a:cubicBezTo>
                  <a:lnTo>
                    <a:pt x="2101802" y="4969130"/>
                  </a:lnTo>
                  <a:cubicBezTo>
                    <a:pt x="2106978" y="4969221"/>
                    <a:pt x="2112063" y="4969221"/>
                    <a:pt x="2117238" y="4969221"/>
                  </a:cubicBezTo>
                  <a:cubicBezTo>
                    <a:pt x="2129678" y="4969221"/>
                    <a:pt x="2138940" y="4969130"/>
                    <a:pt x="2147294" y="4968767"/>
                  </a:cubicBezTo>
                  <a:lnTo>
                    <a:pt x="2147566" y="4968767"/>
                  </a:lnTo>
                  <a:lnTo>
                    <a:pt x="2147838" y="4968767"/>
                  </a:lnTo>
                  <a:lnTo>
                    <a:pt x="2176078" y="4968041"/>
                  </a:lnTo>
                  <a:lnTo>
                    <a:pt x="2204499" y="4966588"/>
                  </a:lnTo>
                  <a:cubicBezTo>
                    <a:pt x="2236824" y="4965135"/>
                    <a:pt x="2271238" y="4962138"/>
                    <a:pt x="2315822" y="4956872"/>
                  </a:cubicBezTo>
                  <a:cubicBezTo>
                    <a:pt x="2460651" y="4939166"/>
                    <a:pt x="2605480" y="4900030"/>
                    <a:pt x="2746222" y="4840555"/>
                  </a:cubicBezTo>
                  <a:cubicBezTo>
                    <a:pt x="2810783" y="4813587"/>
                    <a:pt x="2877613" y="4780444"/>
                    <a:pt x="2950617" y="4739220"/>
                  </a:cubicBezTo>
                  <a:cubicBezTo>
                    <a:pt x="3013452" y="4703989"/>
                    <a:pt x="3078285" y="4663492"/>
                    <a:pt x="3148929" y="4615367"/>
                  </a:cubicBezTo>
                  <a:cubicBezTo>
                    <a:pt x="3207042" y="4575777"/>
                    <a:pt x="3268696" y="4531012"/>
                    <a:pt x="3342791" y="4474533"/>
                  </a:cubicBezTo>
                  <a:cubicBezTo>
                    <a:pt x="3375298" y="4449835"/>
                    <a:pt x="3408077" y="4423956"/>
                    <a:pt x="3438496" y="4399894"/>
                  </a:cubicBezTo>
                  <a:lnTo>
                    <a:pt x="3536108" y="4321804"/>
                  </a:lnTo>
                  <a:cubicBezTo>
                    <a:pt x="3591043" y="4278219"/>
                    <a:pt x="3646795" y="4234907"/>
                    <a:pt x="3700641" y="4192956"/>
                  </a:cubicBezTo>
                  <a:cubicBezTo>
                    <a:pt x="3775643" y="4134571"/>
                    <a:pt x="3853279" y="4074187"/>
                    <a:pt x="3927282" y="4014258"/>
                  </a:cubicBezTo>
                  <a:cubicBezTo>
                    <a:pt x="4077741" y="3892493"/>
                    <a:pt x="4186340" y="3793610"/>
                    <a:pt x="4279230" y="3693909"/>
                  </a:cubicBezTo>
                  <a:cubicBezTo>
                    <a:pt x="4335800" y="3632800"/>
                    <a:pt x="4383471" y="3574959"/>
                    <a:pt x="4424785" y="3517209"/>
                  </a:cubicBezTo>
                  <a:cubicBezTo>
                    <a:pt x="4471367" y="3451559"/>
                    <a:pt x="4508959" y="3388725"/>
                    <a:pt x="4539922" y="3324800"/>
                  </a:cubicBezTo>
                  <a:cubicBezTo>
                    <a:pt x="4604664" y="3192774"/>
                    <a:pt x="4645162" y="3047763"/>
                    <a:pt x="4660234" y="2893945"/>
                  </a:cubicBezTo>
                  <a:cubicBezTo>
                    <a:pt x="4663776" y="2857443"/>
                    <a:pt x="4666046" y="2818671"/>
                    <a:pt x="4667045" y="2779081"/>
                  </a:cubicBezTo>
                  <a:lnTo>
                    <a:pt x="4667135" y="2774632"/>
                  </a:lnTo>
                  <a:cubicBezTo>
                    <a:pt x="4667408" y="2756834"/>
                    <a:pt x="4667680" y="2738583"/>
                    <a:pt x="4667408" y="2719787"/>
                  </a:cubicBezTo>
                  <a:cubicBezTo>
                    <a:pt x="4667408" y="2713976"/>
                    <a:pt x="4667317" y="2708256"/>
                    <a:pt x="4667317" y="2702444"/>
                  </a:cubicBezTo>
                  <a:cubicBezTo>
                    <a:pt x="4667317" y="2688188"/>
                    <a:pt x="4667226" y="2673569"/>
                    <a:pt x="4666772" y="2658950"/>
                  </a:cubicBezTo>
                  <a:cubicBezTo>
                    <a:pt x="4665228" y="2576139"/>
                    <a:pt x="4661142" y="2494599"/>
                    <a:pt x="4654787" y="2416691"/>
                  </a:cubicBezTo>
                  <a:cubicBezTo>
                    <a:pt x="4640531" y="2247618"/>
                    <a:pt x="4616014" y="2086263"/>
                    <a:pt x="4581781" y="1936985"/>
                  </a:cubicBezTo>
                  <a:cubicBezTo>
                    <a:pt x="4544280" y="1773814"/>
                    <a:pt x="4494884" y="1618361"/>
                    <a:pt x="4435046" y="1474894"/>
                  </a:cubicBezTo>
                  <a:cubicBezTo>
                    <a:pt x="4419519" y="1437484"/>
                    <a:pt x="4402993" y="1400164"/>
                    <a:pt x="4386104" y="1364116"/>
                  </a:cubicBezTo>
                  <a:cubicBezTo>
                    <a:pt x="4369578" y="1329248"/>
                    <a:pt x="4351236" y="1292837"/>
                    <a:pt x="4331623" y="1255698"/>
                  </a:cubicBezTo>
                  <a:cubicBezTo>
                    <a:pt x="4294757" y="1186054"/>
                    <a:pt x="4252988" y="1116318"/>
                    <a:pt x="4206861" y="1048216"/>
                  </a:cubicBezTo>
                  <a:cubicBezTo>
                    <a:pt x="4117058" y="913920"/>
                    <a:pt x="4012273" y="790612"/>
                    <a:pt x="3895592" y="681922"/>
                  </a:cubicBezTo>
                  <a:cubicBezTo>
                    <a:pt x="3836662" y="627441"/>
                    <a:pt x="3774281" y="576319"/>
                    <a:pt x="3710356" y="530192"/>
                  </a:cubicBezTo>
                  <a:cubicBezTo>
                    <a:pt x="3642437" y="481795"/>
                    <a:pt x="3574335" y="439299"/>
                    <a:pt x="3507777" y="403705"/>
                  </a:cubicBezTo>
                  <a:cubicBezTo>
                    <a:pt x="3371575" y="329974"/>
                    <a:pt x="3222932" y="272406"/>
                    <a:pt x="3065936" y="232543"/>
                  </a:cubicBezTo>
                  <a:cubicBezTo>
                    <a:pt x="2990933" y="213475"/>
                    <a:pt x="2913116" y="198220"/>
                    <a:pt x="2834573" y="187233"/>
                  </a:cubicBezTo>
                  <a:cubicBezTo>
                    <a:pt x="2758208" y="176610"/>
                    <a:pt x="2679756" y="169799"/>
                    <a:pt x="2601212" y="166894"/>
                  </a:cubicBezTo>
                  <a:cubicBezTo>
                    <a:pt x="2567434" y="165441"/>
                    <a:pt x="2533201" y="164715"/>
                    <a:pt x="2499332" y="164715"/>
                  </a:cubicBezTo>
                  <a:cubicBezTo>
                    <a:pt x="2378294" y="164715"/>
                    <a:pt x="2254531" y="173886"/>
                    <a:pt x="2131857" y="192046"/>
                  </a:cubicBezTo>
                  <a:cubicBezTo>
                    <a:pt x="2052043" y="204304"/>
                    <a:pt x="1974407" y="219468"/>
                    <a:pt x="1901130" y="237084"/>
                  </a:cubicBezTo>
                  <a:cubicBezTo>
                    <a:pt x="1822314" y="256334"/>
                    <a:pt x="1746040" y="278035"/>
                    <a:pt x="1674579" y="301553"/>
                  </a:cubicBezTo>
                  <a:cubicBezTo>
                    <a:pt x="1599849" y="326069"/>
                    <a:pt x="1525483" y="353764"/>
                    <a:pt x="1453477" y="383819"/>
                  </a:cubicBezTo>
                  <a:cubicBezTo>
                    <a:pt x="1381199" y="414147"/>
                    <a:pt x="1309011" y="447653"/>
                    <a:pt x="1238821" y="483338"/>
                  </a:cubicBezTo>
                  <a:cubicBezTo>
                    <a:pt x="1097715" y="555162"/>
                    <a:pt x="960695" y="637338"/>
                    <a:pt x="831666" y="727777"/>
                  </a:cubicBezTo>
                  <a:cubicBezTo>
                    <a:pt x="805061" y="746573"/>
                    <a:pt x="770102" y="771543"/>
                    <a:pt x="735416" y="798148"/>
                  </a:cubicBezTo>
                  <a:lnTo>
                    <a:pt x="735234" y="798330"/>
                  </a:lnTo>
                  <a:lnTo>
                    <a:pt x="735053" y="798511"/>
                  </a:lnTo>
                  <a:cubicBezTo>
                    <a:pt x="721796" y="808318"/>
                    <a:pt x="708448" y="818669"/>
                    <a:pt x="695554" y="828748"/>
                  </a:cubicBezTo>
                  <a:lnTo>
                    <a:pt x="687563" y="835014"/>
                  </a:lnTo>
                  <a:cubicBezTo>
                    <a:pt x="670765" y="847817"/>
                    <a:pt x="654784" y="860892"/>
                    <a:pt x="641254" y="871970"/>
                  </a:cubicBezTo>
                  <a:cubicBezTo>
                    <a:pt x="574061" y="926996"/>
                    <a:pt x="515131" y="978753"/>
                    <a:pt x="461013" y="1030147"/>
                  </a:cubicBezTo>
                  <a:cubicBezTo>
                    <a:pt x="343152" y="1141288"/>
                    <a:pt x="235189" y="1261782"/>
                    <a:pt x="139938" y="1388360"/>
                  </a:cubicBezTo>
                  <a:cubicBezTo>
                    <a:pt x="90632" y="1453919"/>
                    <a:pt x="44596" y="1521021"/>
                    <a:pt x="3281" y="1587670"/>
                  </a:cubicBezTo>
                  <a:lnTo>
                    <a:pt x="0" y="1593348"/>
                  </a:lnTo>
                  <a:lnTo>
                    <a:pt x="0" y="1287136"/>
                  </a:lnTo>
                  <a:lnTo>
                    <a:pt x="83949" y="1148949"/>
                  </a:lnTo>
                  <a:cubicBezTo>
                    <a:pt x="552260" y="455747"/>
                    <a:pt x="1345344" y="0"/>
                    <a:pt x="2244906"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p:cNvSpPr>
            <a:spLocks noGrp="1"/>
          </p:cNvSpPr>
          <p:nvPr>
            <p:ph idx="1"/>
          </p:nvPr>
        </p:nvSpPr>
        <p:spPr>
          <a:xfrm>
            <a:off x="4955458" y="1593390"/>
            <a:ext cx="6112694" cy="4467582"/>
          </a:xfrm>
        </p:spPr>
        <p:txBody>
          <a:bodyPr anchor="ctr">
            <a:normAutofit/>
          </a:bodyPr>
          <a:lstStyle/>
          <a:p>
            <a:r>
              <a:rPr lang="en-US" sz="1600" b="1" i="1" dirty="0"/>
              <a:t>Involve stakeholders</a:t>
            </a:r>
          </a:p>
          <a:p>
            <a:pPr marL="0" indent="0">
              <a:buNone/>
            </a:pPr>
            <a:r>
              <a:rPr lang="en-US" sz="1600" i="1" dirty="0"/>
              <a:t>These can be beneficiaries, employees, service users or the wider community. It is important to involve everybody affected by a decision to understand what they value. This enables you to measure impact.</a:t>
            </a:r>
          </a:p>
          <a:p>
            <a:pPr marL="0" indent="0">
              <a:buNone/>
            </a:pPr>
            <a:endParaRPr lang="en-US" sz="1600" i="1" dirty="0"/>
          </a:p>
          <a:p>
            <a:r>
              <a:rPr lang="en-US" sz="1600" b="1" i="1" dirty="0"/>
              <a:t>Understand what changes</a:t>
            </a:r>
          </a:p>
          <a:p>
            <a:pPr marL="0" indent="0">
              <a:buNone/>
            </a:pPr>
            <a:r>
              <a:rPr lang="en-US" sz="1600" i="1" dirty="0"/>
              <a:t>Articulate how change is created and evaluate this through evidence gathered, </a:t>
            </a:r>
            <a:r>
              <a:rPr lang="en-US" sz="1600" i="1" dirty="0" err="1"/>
              <a:t>recognising</a:t>
            </a:r>
            <a:r>
              <a:rPr lang="en-US" sz="1600" i="1" dirty="0"/>
              <a:t> positive and negative changes as well as those that are intended and unintended.</a:t>
            </a:r>
          </a:p>
          <a:p>
            <a:pPr marL="0" indent="0">
              <a:buNone/>
            </a:pPr>
            <a:endParaRPr lang="en-US" sz="1600" i="1" dirty="0"/>
          </a:p>
          <a:p>
            <a:r>
              <a:rPr lang="en-US" sz="1600" b="1" i="1" dirty="0"/>
              <a:t>Value the things that matter</a:t>
            </a:r>
          </a:p>
          <a:p>
            <a:pPr marL="0" indent="0">
              <a:buNone/>
            </a:pPr>
            <a:r>
              <a:rPr lang="en-US" sz="1600" i="1" dirty="0" err="1"/>
              <a:t>Recognising</a:t>
            </a:r>
            <a:r>
              <a:rPr lang="en-US" sz="1600" i="1" dirty="0"/>
              <a:t> the values of your stakeholders &amp;  the relative importance of different outcomes that they identify as a result of your work/service/project. This is where financial &amp; non financial values are applied.</a:t>
            </a:r>
            <a:endParaRPr lang="en-GB" sz="1600" i="1" dirty="0"/>
          </a:p>
          <a:p>
            <a:pPr marL="0" indent="0">
              <a:buNone/>
            </a:pPr>
            <a:endParaRPr lang="en-GB" sz="1100" dirty="0">
              <a:solidFill>
                <a:schemeClr val="tx2"/>
              </a:solidFill>
            </a:endParaRPr>
          </a:p>
        </p:txBody>
      </p:sp>
    </p:spTree>
    <p:extLst>
      <p:ext uri="{BB962C8B-B14F-4D97-AF65-F5344CB8AC3E}">
        <p14:creationId xmlns:p14="http://schemas.microsoft.com/office/powerpoint/2010/main" val="7032733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C2B4C0C7-2745-46BE-B15F-E50582545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553331" y="69669"/>
            <a:ext cx="4977976" cy="1454051"/>
          </a:xfrm>
        </p:spPr>
        <p:txBody>
          <a:bodyPr anchor="b">
            <a:normAutofit/>
          </a:bodyPr>
          <a:lstStyle/>
          <a:p>
            <a:r>
              <a:rPr lang="en-GB" sz="3600" b="1" dirty="0">
                <a:solidFill>
                  <a:schemeClr val="tx2"/>
                </a:solidFill>
              </a:rPr>
              <a:t>What are the principles of Social Value</a:t>
            </a:r>
            <a:endParaRPr lang="en-GB" sz="3600" dirty="0">
              <a:solidFill>
                <a:schemeClr val="tx2"/>
              </a:solidFill>
            </a:endParaRPr>
          </a:p>
        </p:txBody>
      </p:sp>
      <p:pic>
        <p:nvPicPr>
          <p:cNvPr id="19" name="Picture 18" descr="White puzzle with one red piece">
            <a:extLst>
              <a:ext uri="{FF2B5EF4-FFF2-40B4-BE49-F238E27FC236}">
                <a16:creationId xmlns:a16="http://schemas.microsoft.com/office/drawing/2014/main" id="{C3C89F98-572E-5535-ED8E-3A143F050A18}"/>
              </a:ext>
            </a:extLst>
          </p:cNvPr>
          <p:cNvPicPr>
            <a:picLocks noChangeAspect="1"/>
          </p:cNvPicPr>
          <p:nvPr/>
        </p:nvPicPr>
        <p:blipFill rotWithShape="1">
          <a:blip r:embed="rId3">
            <a:alphaModFix/>
          </a:blip>
          <a:srcRect l="23930" r="22328" b="2"/>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grpSp>
        <p:nvGrpSpPr>
          <p:cNvPr id="25" name="Group 24">
            <a:extLst>
              <a:ext uri="{FF2B5EF4-FFF2-40B4-BE49-F238E27FC236}">
                <a16:creationId xmlns:a16="http://schemas.microsoft.com/office/drawing/2014/main" id="{89D8939B-D984-4564-B942-51C44F623C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96695"/>
            <a:ext cx="4850918" cy="5212025"/>
            <a:chOff x="0" y="796695"/>
            <a:chExt cx="4850918" cy="5212025"/>
          </a:xfrm>
        </p:grpSpPr>
        <p:sp>
          <p:nvSpPr>
            <p:cNvPr id="26" name="Freeform: Shape 25">
              <a:extLst>
                <a:ext uri="{FF2B5EF4-FFF2-40B4-BE49-F238E27FC236}">
                  <a16:creationId xmlns:a16="http://schemas.microsoft.com/office/drawing/2014/main" id="{93EAFB53-01AA-467C-BE85-D555D06E3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926917"/>
              <a:ext cx="4828239" cy="4951702"/>
            </a:xfrm>
            <a:custGeom>
              <a:avLst/>
              <a:gdLst>
                <a:gd name="connsiteX0" fmla="*/ 2407249 w 4828239"/>
                <a:gd name="connsiteY0" fmla="*/ 1168 h 4951702"/>
                <a:gd name="connsiteX1" fmla="*/ 2651971 w 4828239"/>
                <a:gd name="connsiteY1" fmla="*/ 4800 h 4951702"/>
                <a:gd name="connsiteX2" fmla="*/ 3136762 w 4828239"/>
                <a:gd name="connsiteY2" fmla="*/ 80075 h 4951702"/>
                <a:gd name="connsiteX3" fmla="*/ 3598035 w 4828239"/>
                <a:gd name="connsiteY3" fmla="*/ 254778 h 4951702"/>
                <a:gd name="connsiteX4" fmla="*/ 4006734 w 4828239"/>
                <a:gd name="connsiteY4" fmla="*/ 532540 h 4951702"/>
                <a:gd name="connsiteX5" fmla="*/ 4333530 w 4828239"/>
                <a:gd name="connsiteY5" fmla="*/ 900560 h 4951702"/>
                <a:gd name="connsiteX6" fmla="*/ 4368761 w 4828239"/>
                <a:gd name="connsiteY6" fmla="*/ 950864 h 4951702"/>
                <a:gd name="connsiteX7" fmla="*/ 4402539 w 4828239"/>
                <a:gd name="connsiteY7" fmla="*/ 1002077 h 4951702"/>
                <a:gd name="connsiteX8" fmla="*/ 4435319 w 4828239"/>
                <a:gd name="connsiteY8" fmla="*/ 1053834 h 4951702"/>
                <a:gd name="connsiteX9" fmla="*/ 4466918 w 4828239"/>
                <a:gd name="connsiteY9" fmla="*/ 1106317 h 4951702"/>
                <a:gd name="connsiteX10" fmla="*/ 4582327 w 4828239"/>
                <a:gd name="connsiteY10" fmla="*/ 1322244 h 4951702"/>
                <a:gd name="connsiteX11" fmla="*/ 4740322 w 4828239"/>
                <a:gd name="connsiteY11" fmla="*/ 1783517 h 4951702"/>
                <a:gd name="connsiteX12" fmla="*/ 4777370 w 4828239"/>
                <a:gd name="connsiteY12" fmla="*/ 2023507 h 4951702"/>
                <a:gd name="connsiteX13" fmla="*/ 4801432 w 4828239"/>
                <a:gd name="connsiteY13" fmla="*/ 2263678 h 4951702"/>
                <a:gd name="connsiteX14" fmla="*/ 4820591 w 4828239"/>
                <a:gd name="connsiteY14" fmla="*/ 2503848 h 4951702"/>
                <a:gd name="connsiteX15" fmla="*/ 4824496 w 4828239"/>
                <a:gd name="connsiteY15" fmla="*/ 2564050 h 4951702"/>
                <a:gd name="connsiteX16" fmla="*/ 4826221 w 4828239"/>
                <a:gd name="connsiteY16" fmla="*/ 2595013 h 4951702"/>
                <a:gd name="connsiteX17" fmla="*/ 4827492 w 4828239"/>
                <a:gd name="connsiteY17" fmla="*/ 2626522 h 4951702"/>
                <a:gd name="connsiteX18" fmla="*/ 4825767 w 4828239"/>
                <a:gd name="connsiteY18" fmla="*/ 2753462 h 4951702"/>
                <a:gd name="connsiteX19" fmla="*/ 4696465 w 4828239"/>
                <a:gd name="connsiteY19" fmla="*/ 3252055 h 4951702"/>
                <a:gd name="connsiteX20" fmla="*/ 4409077 w 4828239"/>
                <a:gd name="connsiteY20" fmla="*/ 3675464 h 4951702"/>
                <a:gd name="connsiteX21" fmla="*/ 4233920 w 4828239"/>
                <a:gd name="connsiteY21" fmla="*/ 3851983 h 4951702"/>
                <a:gd name="connsiteX22" fmla="*/ 4051318 w 4828239"/>
                <a:gd name="connsiteY22" fmla="*/ 4012430 h 4951702"/>
                <a:gd name="connsiteX23" fmla="*/ 3680392 w 4828239"/>
                <a:gd name="connsiteY23" fmla="*/ 4301543 h 4951702"/>
                <a:gd name="connsiteX24" fmla="*/ 3587048 w 4828239"/>
                <a:gd name="connsiteY24" fmla="*/ 4372096 h 4951702"/>
                <a:gd name="connsiteX25" fmla="*/ 3491161 w 4828239"/>
                <a:gd name="connsiteY25" fmla="*/ 4443103 h 4951702"/>
                <a:gd name="connsiteX26" fmla="*/ 3392914 w 4828239"/>
                <a:gd name="connsiteY26" fmla="*/ 4513202 h 4951702"/>
                <a:gd name="connsiteX27" fmla="*/ 3291579 w 4828239"/>
                <a:gd name="connsiteY27" fmla="*/ 4581303 h 4951702"/>
                <a:gd name="connsiteX28" fmla="*/ 3078830 w 4828239"/>
                <a:gd name="connsiteY28" fmla="*/ 4709153 h 4951702"/>
                <a:gd name="connsiteX29" fmla="*/ 2850010 w 4828239"/>
                <a:gd name="connsiteY29" fmla="*/ 4817842 h 4951702"/>
                <a:gd name="connsiteX30" fmla="*/ 2352052 w 4828239"/>
                <a:gd name="connsiteY30" fmla="*/ 4942876 h 4951702"/>
                <a:gd name="connsiteX31" fmla="*/ 2223840 w 4828239"/>
                <a:gd name="connsiteY31" fmla="*/ 4950958 h 4951702"/>
                <a:gd name="connsiteX32" fmla="*/ 2191787 w 4828239"/>
                <a:gd name="connsiteY32" fmla="*/ 4951684 h 4951702"/>
                <a:gd name="connsiteX33" fmla="*/ 2159825 w 4828239"/>
                <a:gd name="connsiteY33" fmla="*/ 4951503 h 4951702"/>
                <a:gd name="connsiteX34" fmla="*/ 2127953 w 4828239"/>
                <a:gd name="connsiteY34" fmla="*/ 4951139 h 4951702"/>
                <a:gd name="connsiteX35" fmla="*/ 2096990 w 4828239"/>
                <a:gd name="connsiteY35" fmla="*/ 4949959 h 4951702"/>
                <a:gd name="connsiteX36" fmla="*/ 1849646 w 4828239"/>
                <a:gd name="connsiteY36" fmla="*/ 4930255 h 4951702"/>
                <a:gd name="connsiteX37" fmla="*/ 1603845 w 4828239"/>
                <a:gd name="connsiteY37" fmla="*/ 4886852 h 4951702"/>
                <a:gd name="connsiteX38" fmla="*/ 1362403 w 4828239"/>
                <a:gd name="connsiteY38" fmla="*/ 4818841 h 4951702"/>
                <a:gd name="connsiteX39" fmla="*/ 900222 w 4828239"/>
                <a:gd name="connsiteY39" fmla="*/ 4614355 h 4951702"/>
                <a:gd name="connsiteX40" fmla="*/ 510682 w 4828239"/>
                <a:gd name="connsiteY40" fmla="*/ 4296004 h 4951702"/>
                <a:gd name="connsiteX41" fmla="*/ 352778 w 4828239"/>
                <a:gd name="connsiteY41" fmla="*/ 4104412 h 4951702"/>
                <a:gd name="connsiteX42" fmla="*/ 214850 w 4828239"/>
                <a:gd name="connsiteY42" fmla="*/ 3901561 h 4951702"/>
                <a:gd name="connsiteX43" fmla="*/ 182615 w 4828239"/>
                <a:gd name="connsiteY43" fmla="*/ 3849894 h 4951702"/>
                <a:gd name="connsiteX44" fmla="*/ 151833 w 4828239"/>
                <a:gd name="connsiteY44" fmla="*/ 3799772 h 4951702"/>
                <a:gd name="connsiteX45" fmla="*/ 91087 w 4828239"/>
                <a:gd name="connsiteY45" fmla="*/ 3702614 h 4951702"/>
                <a:gd name="connsiteX46" fmla="*/ 0 w 4828239"/>
                <a:gd name="connsiteY46" fmla="*/ 3558952 h 4951702"/>
                <a:gd name="connsiteX47" fmla="*/ 0 w 4828239"/>
                <a:gd name="connsiteY47" fmla="*/ 3152786 h 4951702"/>
                <a:gd name="connsiteX48" fmla="*/ 21078 w 4828239"/>
                <a:gd name="connsiteY48" fmla="*/ 3185589 h 4951702"/>
                <a:gd name="connsiteX49" fmla="*/ 159097 w 4828239"/>
                <a:gd name="connsiteY49" fmla="*/ 3365285 h 4951702"/>
                <a:gd name="connsiteX50" fmla="*/ 308466 w 4828239"/>
                <a:gd name="connsiteY50" fmla="*/ 3546344 h 4951702"/>
                <a:gd name="connsiteX51" fmla="*/ 382742 w 4828239"/>
                <a:gd name="connsiteY51" fmla="*/ 3640869 h 4951702"/>
                <a:gd name="connsiteX52" fmla="*/ 418427 w 4828239"/>
                <a:gd name="connsiteY52" fmla="*/ 3687269 h 4951702"/>
                <a:gd name="connsiteX53" fmla="*/ 453386 w 4828239"/>
                <a:gd name="connsiteY53" fmla="*/ 3731671 h 4951702"/>
                <a:gd name="connsiteX54" fmla="*/ 753758 w 4828239"/>
                <a:gd name="connsiteY54" fmla="*/ 4059829 h 4951702"/>
                <a:gd name="connsiteX55" fmla="*/ 913479 w 4828239"/>
                <a:gd name="connsiteY55" fmla="*/ 4207472 h 4951702"/>
                <a:gd name="connsiteX56" fmla="*/ 1080736 w 4828239"/>
                <a:gd name="connsiteY56" fmla="*/ 4343584 h 4951702"/>
                <a:gd name="connsiteX57" fmla="*/ 1454385 w 4828239"/>
                <a:gd name="connsiteY57" fmla="*/ 4558875 h 4951702"/>
                <a:gd name="connsiteX58" fmla="*/ 1663411 w 4828239"/>
                <a:gd name="connsiteY58" fmla="*/ 4619712 h 4951702"/>
                <a:gd name="connsiteX59" fmla="*/ 1716984 w 4828239"/>
                <a:gd name="connsiteY59" fmla="*/ 4630427 h 4951702"/>
                <a:gd name="connsiteX60" fmla="*/ 1771011 w 4828239"/>
                <a:gd name="connsiteY60" fmla="*/ 4639417 h 4951702"/>
                <a:gd name="connsiteX61" fmla="*/ 1880064 w 4828239"/>
                <a:gd name="connsiteY61" fmla="*/ 4652311 h 4951702"/>
                <a:gd name="connsiteX62" fmla="*/ 1934909 w 4828239"/>
                <a:gd name="connsiteY62" fmla="*/ 4656487 h 4951702"/>
                <a:gd name="connsiteX63" fmla="*/ 1989935 w 4828239"/>
                <a:gd name="connsiteY63" fmla="*/ 4659393 h 4951702"/>
                <a:gd name="connsiteX64" fmla="*/ 2045142 w 4828239"/>
                <a:gd name="connsiteY64" fmla="*/ 4660664 h 4951702"/>
                <a:gd name="connsiteX65" fmla="*/ 2100440 w 4828239"/>
                <a:gd name="connsiteY65" fmla="*/ 4660392 h 4951702"/>
                <a:gd name="connsiteX66" fmla="*/ 2128135 w 4828239"/>
                <a:gd name="connsiteY66" fmla="*/ 4660119 h 4951702"/>
                <a:gd name="connsiteX67" fmla="*/ 2154831 w 4828239"/>
                <a:gd name="connsiteY67" fmla="*/ 4658939 h 4951702"/>
                <a:gd name="connsiteX68" fmla="*/ 2181436 w 4828239"/>
                <a:gd name="connsiteY68" fmla="*/ 4657577 h 4951702"/>
                <a:gd name="connsiteX69" fmla="*/ 2207950 w 4828239"/>
                <a:gd name="connsiteY69" fmla="*/ 4655398 h 4951702"/>
                <a:gd name="connsiteX70" fmla="*/ 2313098 w 4828239"/>
                <a:gd name="connsiteY70" fmla="*/ 4642413 h 4951702"/>
                <a:gd name="connsiteX71" fmla="*/ 2713625 w 4828239"/>
                <a:gd name="connsiteY71" fmla="*/ 4510932 h 4951702"/>
                <a:gd name="connsiteX72" fmla="*/ 3083643 w 4828239"/>
                <a:gd name="connsiteY72" fmla="*/ 4280386 h 4951702"/>
                <a:gd name="connsiteX73" fmla="*/ 3173355 w 4828239"/>
                <a:gd name="connsiteY73" fmla="*/ 4212648 h 4951702"/>
                <a:gd name="connsiteX74" fmla="*/ 3263067 w 4828239"/>
                <a:gd name="connsiteY74" fmla="*/ 4142640 h 4951702"/>
                <a:gd name="connsiteX75" fmla="*/ 3444762 w 4828239"/>
                <a:gd name="connsiteY75" fmla="*/ 3997357 h 4951702"/>
                <a:gd name="connsiteX76" fmla="*/ 3818229 w 4828239"/>
                <a:gd name="connsiteY76" fmla="*/ 3716144 h 4951702"/>
                <a:gd name="connsiteX77" fmla="*/ 4166182 w 4828239"/>
                <a:gd name="connsiteY77" fmla="*/ 3436474 h 4951702"/>
                <a:gd name="connsiteX78" fmla="*/ 4444399 w 4828239"/>
                <a:gd name="connsiteY78" fmla="*/ 3115943 h 4951702"/>
                <a:gd name="connsiteX79" fmla="*/ 4539196 w 4828239"/>
                <a:gd name="connsiteY79" fmla="*/ 2929618 h 4951702"/>
                <a:gd name="connsiteX80" fmla="*/ 4596946 w 4828239"/>
                <a:gd name="connsiteY80" fmla="*/ 2726040 h 4951702"/>
                <a:gd name="connsiteX81" fmla="*/ 4612927 w 4828239"/>
                <a:gd name="connsiteY81" fmla="*/ 2619257 h 4951702"/>
                <a:gd name="connsiteX82" fmla="*/ 4615561 w 4828239"/>
                <a:gd name="connsiteY82" fmla="*/ 2592198 h 4951702"/>
                <a:gd name="connsiteX83" fmla="*/ 4617558 w 4828239"/>
                <a:gd name="connsiteY83" fmla="*/ 2564595 h 4951702"/>
                <a:gd name="connsiteX84" fmla="*/ 4620464 w 4828239"/>
                <a:gd name="connsiteY84" fmla="*/ 2507571 h 4951702"/>
                <a:gd name="connsiteX85" fmla="*/ 4615470 w 4828239"/>
                <a:gd name="connsiteY85" fmla="*/ 2279568 h 4951702"/>
                <a:gd name="connsiteX86" fmla="*/ 4583416 w 4828239"/>
                <a:gd name="connsiteY86" fmla="*/ 2054379 h 4951702"/>
                <a:gd name="connsiteX87" fmla="*/ 4529026 w 4828239"/>
                <a:gd name="connsiteY87" fmla="*/ 1834639 h 4951702"/>
                <a:gd name="connsiteX88" fmla="*/ 4388556 w 4828239"/>
                <a:gd name="connsiteY88" fmla="*/ 1408324 h 4951702"/>
                <a:gd name="connsiteX89" fmla="*/ 4292851 w 4828239"/>
                <a:gd name="connsiteY89" fmla="*/ 1205927 h 4951702"/>
                <a:gd name="connsiteX90" fmla="*/ 4264975 w 4828239"/>
                <a:gd name="connsiteY90" fmla="*/ 1157439 h 4951702"/>
                <a:gd name="connsiteX91" fmla="*/ 4235646 w 4828239"/>
                <a:gd name="connsiteY91" fmla="*/ 1109859 h 4951702"/>
                <a:gd name="connsiteX92" fmla="*/ 4204591 w 4828239"/>
                <a:gd name="connsiteY92" fmla="*/ 1063368 h 4951702"/>
                <a:gd name="connsiteX93" fmla="*/ 4172175 w 4828239"/>
                <a:gd name="connsiteY93" fmla="*/ 1017876 h 4951702"/>
                <a:gd name="connsiteX94" fmla="*/ 3865265 w 4828239"/>
                <a:gd name="connsiteY94" fmla="*/ 697618 h 4951702"/>
                <a:gd name="connsiteX95" fmla="*/ 3495792 w 4828239"/>
                <a:gd name="connsiteY95" fmla="*/ 456267 h 4951702"/>
                <a:gd name="connsiteX96" fmla="*/ 3080011 w 4828239"/>
                <a:gd name="connsiteY96" fmla="*/ 304719 h 4951702"/>
                <a:gd name="connsiteX97" fmla="*/ 2638805 w 4828239"/>
                <a:gd name="connsiteY97" fmla="*/ 241884 h 4951702"/>
                <a:gd name="connsiteX98" fmla="*/ 2191696 w 4828239"/>
                <a:gd name="connsiteY98" fmla="*/ 257865 h 4951702"/>
                <a:gd name="connsiteX99" fmla="*/ 1752851 w 4828239"/>
                <a:gd name="connsiteY99" fmla="*/ 350120 h 4951702"/>
                <a:gd name="connsiteX100" fmla="*/ 1333074 w 4828239"/>
                <a:gd name="connsiteY100" fmla="*/ 510657 h 4951702"/>
                <a:gd name="connsiteX101" fmla="*/ 582960 w 4828239"/>
                <a:gd name="connsiteY101" fmla="*/ 1003893 h 4951702"/>
                <a:gd name="connsiteX102" fmla="*/ 276322 w 4828239"/>
                <a:gd name="connsiteY102" fmla="*/ 1333049 h 4951702"/>
                <a:gd name="connsiteX103" fmla="*/ 33882 w 4828239"/>
                <a:gd name="connsiteY103" fmla="*/ 1711057 h 4951702"/>
                <a:gd name="connsiteX104" fmla="*/ 0 w 4828239"/>
                <a:gd name="connsiteY104" fmla="*/ 1785501 h 4951702"/>
                <a:gd name="connsiteX105" fmla="*/ 0 w 4828239"/>
                <a:gd name="connsiteY105" fmla="*/ 1377082 h 4951702"/>
                <a:gd name="connsiteX106" fmla="*/ 111188 w 4828239"/>
                <a:gd name="connsiteY106" fmla="*/ 1208333 h 4951702"/>
                <a:gd name="connsiteX107" fmla="*/ 431321 w 4828239"/>
                <a:gd name="connsiteY107" fmla="*/ 841539 h 4951702"/>
                <a:gd name="connsiteX108" fmla="*/ 807876 w 4828239"/>
                <a:gd name="connsiteY108" fmla="*/ 533448 h 4951702"/>
                <a:gd name="connsiteX109" fmla="*/ 1228743 w 4828239"/>
                <a:gd name="connsiteY109" fmla="*/ 288828 h 4951702"/>
                <a:gd name="connsiteX110" fmla="*/ 2163003 w 4828239"/>
                <a:gd name="connsiteY110" fmla="*/ 19056 h 4951702"/>
                <a:gd name="connsiteX111" fmla="*/ 2407249 w 4828239"/>
                <a:gd name="connsiteY111" fmla="*/ 1168 h 4951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4828239" h="4951702">
                  <a:moveTo>
                    <a:pt x="2407249" y="1168"/>
                  </a:moveTo>
                  <a:cubicBezTo>
                    <a:pt x="2488914" y="-1193"/>
                    <a:pt x="2570658" y="33"/>
                    <a:pt x="2651971" y="4800"/>
                  </a:cubicBezTo>
                  <a:cubicBezTo>
                    <a:pt x="2814869" y="14698"/>
                    <a:pt x="2977677" y="38942"/>
                    <a:pt x="3136762" y="80075"/>
                  </a:cubicBezTo>
                  <a:cubicBezTo>
                    <a:pt x="3295846" y="121117"/>
                    <a:pt x="3451209" y="179231"/>
                    <a:pt x="3598035" y="254778"/>
                  </a:cubicBezTo>
                  <a:cubicBezTo>
                    <a:pt x="3744680" y="330325"/>
                    <a:pt x="3883516" y="422670"/>
                    <a:pt x="4006734" y="532540"/>
                  </a:cubicBezTo>
                  <a:cubicBezTo>
                    <a:pt x="4130043" y="642320"/>
                    <a:pt x="4238460" y="767354"/>
                    <a:pt x="4333530" y="900560"/>
                  </a:cubicBezTo>
                  <a:lnTo>
                    <a:pt x="4368761" y="950864"/>
                  </a:lnTo>
                  <a:lnTo>
                    <a:pt x="4402539" y="1002077"/>
                  </a:lnTo>
                  <a:cubicBezTo>
                    <a:pt x="4413436" y="1019329"/>
                    <a:pt x="4424604" y="1036491"/>
                    <a:pt x="4435319" y="1053834"/>
                  </a:cubicBezTo>
                  <a:lnTo>
                    <a:pt x="4466918" y="1106317"/>
                  </a:lnTo>
                  <a:cubicBezTo>
                    <a:pt x="4508233" y="1176779"/>
                    <a:pt x="4547187" y="1248604"/>
                    <a:pt x="4582327" y="1322244"/>
                  </a:cubicBezTo>
                  <a:cubicBezTo>
                    <a:pt x="4652789" y="1469524"/>
                    <a:pt x="4707088" y="1624523"/>
                    <a:pt x="4740322" y="1783517"/>
                  </a:cubicBezTo>
                  <a:cubicBezTo>
                    <a:pt x="4756848" y="1863060"/>
                    <a:pt x="4768380" y="1943238"/>
                    <a:pt x="4777370" y="2023507"/>
                  </a:cubicBezTo>
                  <a:cubicBezTo>
                    <a:pt x="4786540" y="2103685"/>
                    <a:pt x="4793895" y="2183772"/>
                    <a:pt x="4801432" y="2263678"/>
                  </a:cubicBezTo>
                  <a:cubicBezTo>
                    <a:pt x="4808605" y="2343674"/>
                    <a:pt x="4814961" y="2423670"/>
                    <a:pt x="4820591" y="2503848"/>
                  </a:cubicBezTo>
                  <a:lnTo>
                    <a:pt x="4824496" y="2564050"/>
                  </a:lnTo>
                  <a:cubicBezTo>
                    <a:pt x="4825222" y="2573947"/>
                    <a:pt x="4825676" y="2584571"/>
                    <a:pt x="4826221" y="2595013"/>
                  </a:cubicBezTo>
                  <a:cubicBezTo>
                    <a:pt x="4826766" y="2605455"/>
                    <a:pt x="4827311" y="2615989"/>
                    <a:pt x="4827492" y="2626522"/>
                  </a:cubicBezTo>
                  <a:cubicBezTo>
                    <a:pt x="4828854" y="2668563"/>
                    <a:pt x="4828400" y="2710967"/>
                    <a:pt x="4825767" y="2753462"/>
                  </a:cubicBezTo>
                  <a:cubicBezTo>
                    <a:pt x="4815960" y="2923534"/>
                    <a:pt x="4770287" y="3094877"/>
                    <a:pt x="4696465" y="3252055"/>
                  </a:cubicBezTo>
                  <a:cubicBezTo>
                    <a:pt x="4622825" y="3409687"/>
                    <a:pt x="4521308" y="3551156"/>
                    <a:pt x="4409077" y="3675464"/>
                  </a:cubicBezTo>
                  <a:cubicBezTo>
                    <a:pt x="4352961" y="3737845"/>
                    <a:pt x="4294031" y="3796321"/>
                    <a:pt x="4233920" y="3851983"/>
                  </a:cubicBezTo>
                  <a:cubicBezTo>
                    <a:pt x="4173809" y="3907645"/>
                    <a:pt x="4112882" y="3961218"/>
                    <a:pt x="4051318" y="4012430"/>
                  </a:cubicBezTo>
                  <a:cubicBezTo>
                    <a:pt x="3928463" y="4115308"/>
                    <a:pt x="3802884" y="4209107"/>
                    <a:pt x="3680392" y="4301543"/>
                  </a:cubicBezTo>
                  <a:lnTo>
                    <a:pt x="3587048" y="4372096"/>
                  </a:lnTo>
                  <a:cubicBezTo>
                    <a:pt x="3555449" y="4395795"/>
                    <a:pt x="3523578" y="4419676"/>
                    <a:pt x="3491161" y="4443103"/>
                  </a:cubicBezTo>
                  <a:cubicBezTo>
                    <a:pt x="3458836" y="4466621"/>
                    <a:pt x="3426147" y="4490047"/>
                    <a:pt x="3392914" y="4513202"/>
                  </a:cubicBezTo>
                  <a:cubicBezTo>
                    <a:pt x="3359590" y="4536175"/>
                    <a:pt x="3325993" y="4558966"/>
                    <a:pt x="3291579" y="4581303"/>
                  </a:cubicBezTo>
                  <a:cubicBezTo>
                    <a:pt x="3223114" y="4626069"/>
                    <a:pt x="3152471" y="4669472"/>
                    <a:pt x="3078830" y="4709153"/>
                  </a:cubicBezTo>
                  <a:cubicBezTo>
                    <a:pt x="3005281" y="4749014"/>
                    <a:pt x="2929189" y="4786061"/>
                    <a:pt x="2850010" y="4817842"/>
                  </a:cubicBezTo>
                  <a:cubicBezTo>
                    <a:pt x="2692378" y="4882312"/>
                    <a:pt x="2523032" y="4925806"/>
                    <a:pt x="2352052" y="4942876"/>
                  </a:cubicBezTo>
                  <a:cubicBezTo>
                    <a:pt x="2309285" y="4946963"/>
                    <a:pt x="2266517" y="4950050"/>
                    <a:pt x="2223840" y="4950958"/>
                  </a:cubicBezTo>
                  <a:lnTo>
                    <a:pt x="2191787" y="4951684"/>
                  </a:lnTo>
                  <a:cubicBezTo>
                    <a:pt x="2181163" y="4951775"/>
                    <a:pt x="2170449" y="4951503"/>
                    <a:pt x="2159825" y="4951503"/>
                  </a:cubicBezTo>
                  <a:lnTo>
                    <a:pt x="2127953" y="4951139"/>
                  </a:lnTo>
                  <a:lnTo>
                    <a:pt x="2096990" y="4949959"/>
                  </a:lnTo>
                  <a:cubicBezTo>
                    <a:pt x="2014542" y="4947326"/>
                    <a:pt x="1931912" y="4940788"/>
                    <a:pt x="1849646" y="4930255"/>
                  </a:cubicBezTo>
                  <a:cubicBezTo>
                    <a:pt x="1767288" y="4920267"/>
                    <a:pt x="1685113" y="4905920"/>
                    <a:pt x="1603845" y="4886852"/>
                  </a:cubicBezTo>
                  <a:cubicBezTo>
                    <a:pt x="1522668" y="4867601"/>
                    <a:pt x="1442127" y="4844811"/>
                    <a:pt x="1362403" y="4818841"/>
                  </a:cubicBezTo>
                  <a:cubicBezTo>
                    <a:pt x="1203228" y="4766449"/>
                    <a:pt x="1045868" y="4701253"/>
                    <a:pt x="900222" y="4614355"/>
                  </a:cubicBezTo>
                  <a:cubicBezTo>
                    <a:pt x="754485" y="4527639"/>
                    <a:pt x="624366" y="4417678"/>
                    <a:pt x="510682" y="4296004"/>
                  </a:cubicBezTo>
                  <a:cubicBezTo>
                    <a:pt x="453568" y="4235258"/>
                    <a:pt x="401629" y="4170607"/>
                    <a:pt x="352778" y="4104412"/>
                  </a:cubicBezTo>
                  <a:cubicBezTo>
                    <a:pt x="304199" y="4037945"/>
                    <a:pt x="257980" y="3970479"/>
                    <a:pt x="214850" y="3901561"/>
                  </a:cubicBezTo>
                  <a:cubicBezTo>
                    <a:pt x="203772" y="3884490"/>
                    <a:pt x="193330" y="3867147"/>
                    <a:pt x="182615" y="3849894"/>
                  </a:cubicBezTo>
                  <a:lnTo>
                    <a:pt x="151833" y="3799772"/>
                  </a:lnTo>
                  <a:cubicBezTo>
                    <a:pt x="132129" y="3767356"/>
                    <a:pt x="111699" y="3735212"/>
                    <a:pt x="91087" y="3702614"/>
                  </a:cubicBezTo>
                  <a:lnTo>
                    <a:pt x="0" y="3558952"/>
                  </a:lnTo>
                  <a:lnTo>
                    <a:pt x="0" y="3152786"/>
                  </a:lnTo>
                  <a:lnTo>
                    <a:pt x="21078" y="3185589"/>
                  </a:lnTo>
                  <a:cubicBezTo>
                    <a:pt x="63392" y="3246607"/>
                    <a:pt x="110427" y="3305810"/>
                    <a:pt x="159097" y="3365285"/>
                  </a:cubicBezTo>
                  <a:cubicBezTo>
                    <a:pt x="207767" y="3424851"/>
                    <a:pt x="258616" y="3484417"/>
                    <a:pt x="308466" y="3546344"/>
                  </a:cubicBezTo>
                  <a:cubicBezTo>
                    <a:pt x="333437" y="3577217"/>
                    <a:pt x="358135" y="3608816"/>
                    <a:pt x="382742" y="3640869"/>
                  </a:cubicBezTo>
                  <a:lnTo>
                    <a:pt x="418427" y="3687269"/>
                  </a:lnTo>
                  <a:cubicBezTo>
                    <a:pt x="430141" y="3702069"/>
                    <a:pt x="441309" y="3717233"/>
                    <a:pt x="453386" y="3731671"/>
                  </a:cubicBezTo>
                  <a:cubicBezTo>
                    <a:pt x="547638" y="3849168"/>
                    <a:pt x="649881" y="3957313"/>
                    <a:pt x="753758" y="4059829"/>
                  </a:cubicBezTo>
                  <a:cubicBezTo>
                    <a:pt x="805970" y="4110859"/>
                    <a:pt x="859089" y="4160164"/>
                    <a:pt x="913479" y="4207472"/>
                  </a:cubicBezTo>
                  <a:cubicBezTo>
                    <a:pt x="967869" y="4254780"/>
                    <a:pt x="1023258" y="4300544"/>
                    <a:pt x="1080736" y="4343584"/>
                  </a:cubicBezTo>
                  <a:cubicBezTo>
                    <a:pt x="1195237" y="4429846"/>
                    <a:pt x="1318727" y="4506937"/>
                    <a:pt x="1454385" y="4558875"/>
                  </a:cubicBezTo>
                  <a:cubicBezTo>
                    <a:pt x="1522033" y="4584845"/>
                    <a:pt x="1592132" y="4604730"/>
                    <a:pt x="1663411" y="4619712"/>
                  </a:cubicBezTo>
                  <a:cubicBezTo>
                    <a:pt x="1681299" y="4623254"/>
                    <a:pt x="1699006" y="4627340"/>
                    <a:pt x="1716984" y="4630427"/>
                  </a:cubicBezTo>
                  <a:lnTo>
                    <a:pt x="1771011" y="4639417"/>
                  </a:lnTo>
                  <a:cubicBezTo>
                    <a:pt x="1807241" y="4644229"/>
                    <a:pt x="1843471" y="4649314"/>
                    <a:pt x="1880064" y="4652311"/>
                  </a:cubicBezTo>
                  <a:cubicBezTo>
                    <a:pt x="1898316" y="4654036"/>
                    <a:pt x="1916567" y="4655670"/>
                    <a:pt x="1934909" y="4656487"/>
                  </a:cubicBezTo>
                  <a:cubicBezTo>
                    <a:pt x="1953251" y="4657395"/>
                    <a:pt x="1971502" y="4658848"/>
                    <a:pt x="1989935" y="4659393"/>
                  </a:cubicBezTo>
                  <a:lnTo>
                    <a:pt x="2045142" y="4660664"/>
                  </a:lnTo>
                  <a:cubicBezTo>
                    <a:pt x="2063484" y="4661118"/>
                    <a:pt x="2082008" y="4660482"/>
                    <a:pt x="2100440" y="4660392"/>
                  </a:cubicBezTo>
                  <a:lnTo>
                    <a:pt x="2128135" y="4660119"/>
                  </a:lnTo>
                  <a:cubicBezTo>
                    <a:pt x="2137124" y="4659847"/>
                    <a:pt x="2145932" y="4659302"/>
                    <a:pt x="2154831" y="4658939"/>
                  </a:cubicBezTo>
                  <a:cubicBezTo>
                    <a:pt x="2163729" y="4658485"/>
                    <a:pt x="2172628" y="4658212"/>
                    <a:pt x="2181436" y="4657577"/>
                  </a:cubicBezTo>
                  <a:lnTo>
                    <a:pt x="2207950" y="4655398"/>
                  </a:lnTo>
                  <a:cubicBezTo>
                    <a:pt x="2243272" y="4652583"/>
                    <a:pt x="2278321" y="4647861"/>
                    <a:pt x="2313098" y="4642413"/>
                  </a:cubicBezTo>
                  <a:cubicBezTo>
                    <a:pt x="2452298" y="4619349"/>
                    <a:pt x="2586139" y="4574221"/>
                    <a:pt x="2713625" y="4510932"/>
                  </a:cubicBezTo>
                  <a:cubicBezTo>
                    <a:pt x="2841565" y="4448369"/>
                    <a:pt x="2963330" y="4368282"/>
                    <a:pt x="3083643" y="4280386"/>
                  </a:cubicBezTo>
                  <a:cubicBezTo>
                    <a:pt x="3113698" y="4258503"/>
                    <a:pt x="3143572" y="4235712"/>
                    <a:pt x="3173355" y="4212648"/>
                  </a:cubicBezTo>
                  <a:cubicBezTo>
                    <a:pt x="3203319" y="4189675"/>
                    <a:pt x="3233193" y="4166339"/>
                    <a:pt x="3263067" y="4142640"/>
                  </a:cubicBezTo>
                  <a:lnTo>
                    <a:pt x="3444762" y="3997357"/>
                  </a:lnTo>
                  <a:cubicBezTo>
                    <a:pt x="3569432" y="3898473"/>
                    <a:pt x="3695284" y="3806401"/>
                    <a:pt x="3818229" y="3716144"/>
                  </a:cubicBezTo>
                  <a:cubicBezTo>
                    <a:pt x="3941084" y="3625886"/>
                    <a:pt x="4059309" y="3534721"/>
                    <a:pt x="4166182" y="3436474"/>
                  </a:cubicBezTo>
                  <a:cubicBezTo>
                    <a:pt x="4273056" y="3338408"/>
                    <a:pt x="4369578" y="3233895"/>
                    <a:pt x="4444399" y="3115943"/>
                  </a:cubicBezTo>
                  <a:cubicBezTo>
                    <a:pt x="4481809" y="3057013"/>
                    <a:pt x="4513772" y="2994905"/>
                    <a:pt x="4539196" y="2929618"/>
                  </a:cubicBezTo>
                  <a:cubicBezTo>
                    <a:pt x="4564802" y="2864422"/>
                    <a:pt x="4583235" y="2796139"/>
                    <a:pt x="4596946" y="2726040"/>
                  </a:cubicBezTo>
                  <a:cubicBezTo>
                    <a:pt x="4603756" y="2690991"/>
                    <a:pt x="4609204" y="2655306"/>
                    <a:pt x="4612927" y="2619257"/>
                  </a:cubicBezTo>
                  <a:cubicBezTo>
                    <a:pt x="4614017" y="2610268"/>
                    <a:pt x="4614743" y="2601188"/>
                    <a:pt x="4615561" y="2592198"/>
                  </a:cubicBezTo>
                  <a:cubicBezTo>
                    <a:pt x="4616287" y="2583118"/>
                    <a:pt x="4617195" y="2574220"/>
                    <a:pt x="4617558" y="2564595"/>
                  </a:cubicBezTo>
                  <a:lnTo>
                    <a:pt x="4620464" y="2507571"/>
                  </a:lnTo>
                  <a:cubicBezTo>
                    <a:pt x="4623097" y="2431479"/>
                    <a:pt x="4621462" y="2355297"/>
                    <a:pt x="4615470" y="2279568"/>
                  </a:cubicBezTo>
                  <a:cubicBezTo>
                    <a:pt x="4609658" y="2203748"/>
                    <a:pt x="4598490" y="2128564"/>
                    <a:pt x="4583416" y="2054379"/>
                  </a:cubicBezTo>
                  <a:cubicBezTo>
                    <a:pt x="4568162" y="1980194"/>
                    <a:pt x="4549094" y="1907008"/>
                    <a:pt x="4529026" y="1834639"/>
                  </a:cubicBezTo>
                  <a:cubicBezTo>
                    <a:pt x="4488983" y="1689810"/>
                    <a:pt x="4444762" y="1546888"/>
                    <a:pt x="4388556" y="1408324"/>
                  </a:cubicBezTo>
                  <a:cubicBezTo>
                    <a:pt x="4360407" y="1339133"/>
                    <a:pt x="4328990" y="1271213"/>
                    <a:pt x="4292851" y="1205927"/>
                  </a:cubicBezTo>
                  <a:cubicBezTo>
                    <a:pt x="4284043" y="1189492"/>
                    <a:pt x="4274327" y="1173511"/>
                    <a:pt x="4264975" y="1157439"/>
                  </a:cubicBezTo>
                  <a:cubicBezTo>
                    <a:pt x="4255350" y="1141458"/>
                    <a:pt x="4245361" y="1125749"/>
                    <a:pt x="4235646" y="1109859"/>
                  </a:cubicBezTo>
                  <a:lnTo>
                    <a:pt x="4204591" y="1063368"/>
                  </a:lnTo>
                  <a:lnTo>
                    <a:pt x="4172175" y="1017876"/>
                  </a:lnTo>
                  <a:cubicBezTo>
                    <a:pt x="4083462" y="898290"/>
                    <a:pt x="3979312" y="791326"/>
                    <a:pt x="3865265" y="697618"/>
                  </a:cubicBezTo>
                  <a:cubicBezTo>
                    <a:pt x="3751490" y="603638"/>
                    <a:pt x="3627909" y="521917"/>
                    <a:pt x="3495792" y="456267"/>
                  </a:cubicBezTo>
                  <a:cubicBezTo>
                    <a:pt x="3363766" y="390436"/>
                    <a:pt x="3224022" y="339950"/>
                    <a:pt x="3080011" y="304719"/>
                  </a:cubicBezTo>
                  <a:cubicBezTo>
                    <a:pt x="2935999" y="269397"/>
                    <a:pt x="2787992" y="249057"/>
                    <a:pt x="2638805" y="241884"/>
                  </a:cubicBezTo>
                  <a:cubicBezTo>
                    <a:pt x="2489345" y="234347"/>
                    <a:pt x="2340067" y="239341"/>
                    <a:pt x="2191696" y="257865"/>
                  </a:cubicBezTo>
                  <a:cubicBezTo>
                    <a:pt x="2043417" y="276479"/>
                    <a:pt x="1896500" y="307624"/>
                    <a:pt x="1752851" y="350120"/>
                  </a:cubicBezTo>
                  <a:cubicBezTo>
                    <a:pt x="1609112" y="392433"/>
                    <a:pt x="1468914" y="447187"/>
                    <a:pt x="1333074" y="510657"/>
                  </a:cubicBezTo>
                  <a:cubicBezTo>
                    <a:pt x="1060578" y="636236"/>
                    <a:pt x="806151" y="802767"/>
                    <a:pt x="582960" y="1003893"/>
                  </a:cubicBezTo>
                  <a:cubicBezTo>
                    <a:pt x="471728" y="1104774"/>
                    <a:pt x="368668" y="1214825"/>
                    <a:pt x="276322" y="1333049"/>
                  </a:cubicBezTo>
                  <a:cubicBezTo>
                    <a:pt x="183795" y="1451092"/>
                    <a:pt x="102164" y="1577669"/>
                    <a:pt x="33882" y="1711057"/>
                  </a:cubicBezTo>
                  <a:lnTo>
                    <a:pt x="0" y="1785501"/>
                  </a:lnTo>
                  <a:lnTo>
                    <a:pt x="0" y="1377082"/>
                  </a:lnTo>
                  <a:lnTo>
                    <a:pt x="111188" y="1208333"/>
                  </a:lnTo>
                  <a:cubicBezTo>
                    <a:pt x="206927" y="1076920"/>
                    <a:pt x="314732" y="954315"/>
                    <a:pt x="431321" y="841539"/>
                  </a:cubicBezTo>
                  <a:cubicBezTo>
                    <a:pt x="548183" y="728763"/>
                    <a:pt x="674488" y="625885"/>
                    <a:pt x="807876" y="533448"/>
                  </a:cubicBezTo>
                  <a:cubicBezTo>
                    <a:pt x="941446" y="441103"/>
                    <a:pt x="1082007" y="358837"/>
                    <a:pt x="1228743" y="288828"/>
                  </a:cubicBezTo>
                  <a:cubicBezTo>
                    <a:pt x="1522578" y="149811"/>
                    <a:pt x="1838931" y="57919"/>
                    <a:pt x="2163003" y="19056"/>
                  </a:cubicBezTo>
                  <a:cubicBezTo>
                    <a:pt x="2243998" y="9477"/>
                    <a:pt x="2325584" y="3529"/>
                    <a:pt x="2407249" y="116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B2935CA6-94DE-46EF-8BB1-9DB074B6C4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960593"/>
              <a:ext cx="4814598" cy="4884231"/>
            </a:xfrm>
            <a:custGeom>
              <a:avLst/>
              <a:gdLst>
                <a:gd name="connsiteX0" fmla="*/ 2550817 w 4814598"/>
                <a:gd name="connsiteY0" fmla="*/ 544811 h 4884231"/>
                <a:gd name="connsiteX1" fmla="*/ 1694919 w 4814598"/>
                <a:gd name="connsiteY1" fmla="*/ 709526 h 4884231"/>
                <a:gd name="connsiteX2" fmla="*/ 932184 w 4814598"/>
                <a:gd name="connsiteY2" fmla="*/ 1163171 h 4884231"/>
                <a:gd name="connsiteX3" fmla="*/ 407894 w 4814598"/>
                <a:gd name="connsiteY3" fmla="*/ 1812768 h 4884231"/>
                <a:gd name="connsiteX4" fmla="*/ 220025 w 4814598"/>
                <a:gd name="connsiteY4" fmla="*/ 2558977 h 4884231"/>
                <a:gd name="connsiteX5" fmla="*/ 530204 w 4814598"/>
                <a:gd name="connsiteY5" fmla="*/ 3236995 h 4884231"/>
                <a:gd name="connsiteX6" fmla="*/ 697098 w 4814598"/>
                <a:gd name="connsiteY6" fmla="*/ 3471717 h 4884231"/>
                <a:gd name="connsiteX7" fmla="*/ 1333800 w 4814598"/>
                <a:gd name="connsiteY7" fmla="*/ 4121677 h 4884231"/>
                <a:gd name="connsiteX8" fmla="*/ 2170902 w 4814598"/>
                <a:gd name="connsiteY8" fmla="*/ 4339420 h 4884231"/>
                <a:gd name="connsiteX9" fmla="*/ 2709357 w 4814598"/>
                <a:gd name="connsiteY9" fmla="*/ 4200765 h 4884231"/>
                <a:gd name="connsiteX10" fmla="*/ 3290852 w 4814598"/>
                <a:gd name="connsiteY10" fmla="*/ 3800420 h 4884231"/>
                <a:gd name="connsiteX11" fmla="*/ 3434410 w 4814598"/>
                <a:gd name="connsiteY11" fmla="*/ 3689188 h 4884231"/>
                <a:gd name="connsiteX12" fmla="*/ 4069660 w 4814598"/>
                <a:gd name="connsiteY12" fmla="*/ 3124945 h 4884231"/>
                <a:gd name="connsiteX13" fmla="*/ 4269787 w 4814598"/>
                <a:gd name="connsiteY13" fmla="*/ 2558977 h 4884231"/>
                <a:gd name="connsiteX14" fmla="*/ 3797526 w 4814598"/>
                <a:gd name="connsiteY14" fmla="*/ 1099701 h 4884231"/>
                <a:gd name="connsiteX15" fmla="*/ 3273691 w 4814598"/>
                <a:gd name="connsiteY15" fmla="*/ 695179 h 4884231"/>
                <a:gd name="connsiteX16" fmla="*/ 2550817 w 4814598"/>
                <a:gd name="connsiteY16" fmla="*/ 544811 h 4884231"/>
                <a:gd name="connsiteX17" fmla="*/ 2550817 w 4814598"/>
                <a:gd name="connsiteY17" fmla="*/ 0 h 4884231"/>
                <a:gd name="connsiteX18" fmla="*/ 4814598 w 4814598"/>
                <a:gd name="connsiteY18" fmla="*/ 2558977 h 4884231"/>
                <a:gd name="connsiteX19" fmla="*/ 3626365 w 4814598"/>
                <a:gd name="connsiteY19" fmla="*/ 4229640 h 4884231"/>
                <a:gd name="connsiteX20" fmla="*/ 2170902 w 4814598"/>
                <a:gd name="connsiteY20" fmla="*/ 4884231 h 4884231"/>
                <a:gd name="connsiteX21" fmla="*/ 246267 w 4814598"/>
                <a:gd name="connsiteY21" fmla="*/ 3777538 h 4884231"/>
                <a:gd name="connsiteX22" fmla="*/ 40127 w 4814598"/>
                <a:gd name="connsiteY22" fmla="*/ 3489366 h 4884231"/>
                <a:gd name="connsiteX23" fmla="*/ 0 w 4814598"/>
                <a:gd name="connsiteY23" fmla="*/ 3432245 h 4884231"/>
                <a:gd name="connsiteX24" fmla="*/ 0 w 4814598"/>
                <a:gd name="connsiteY24" fmla="*/ 1432577 h 4884231"/>
                <a:gd name="connsiteX25" fmla="*/ 54624 w 4814598"/>
                <a:gd name="connsiteY25" fmla="*/ 1339196 h 4884231"/>
                <a:gd name="connsiteX26" fmla="*/ 2550817 w 4814598"/>
                <a:gd name="connsiteY26" fmla="*/ 0 h 4884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14598" h="4884231">
                  <a:moveTo>
                    <a:pt x="2550817" y="544811"/>
                  </a:moveTo>
                  <a:cubicBezTo>
                    <a:pt x="2270966" y="544811"/>
                    <a:pt x="1974952" y="601744"/>
                    <a:pt x="1694919" y="709526"/>
                  </a:cubicBezTo>
                  <a:cubicBezTo>
                    <a:pt x="1417883" y="816127"/>
                    <a:pt x="1154103" y="973032"/>
                    <a:pt x="932184" y="1163171"/>
                  </a:cubicBezTo>
                  <a:cubicBezTo>
                    <a:pt x="710536" y="1353038"/>
                    <a:pt x="529296" y="1577682"/>
                    <a:pt x="407894" y="1812768"/>
                  </a:cubicBezTo>
                  <a:cubicBezTo>
                    <a:pt x="283223" y="2054210"/>
                    <a:pt x="220025" y="2305277"/>
                    <a:pt x="220025" y="2558977"/>
                  </a:cubicBezTo>
                  <a:cubicBezTo>
                    <a:pt x="220025" y="2801418"/>
                    <a:pt x="315095" y="2942070"/>
                    <a:pt x="530204" y="3236995"/>
                  </a:cubicBezTo>
                  <a:cubicBezTo>
                    <a:pt x="584050" y="3310817"/>
                    <a:pt x="639711" y="3387181"/>
                    <a:pt x="697098" y="3471717"/>
                  </a:cubicBezTo>
                  <a:cubicBezTo>
                    <a:pt x="900040" y="3770818"/>
                    <a:pt x="1108249" y="3983476"/>
                    <a:pt x="1333800" y="4121677"/>
                  </a:cubicBezTo>
                  <a:cubicBezTo>
                    <a:pt x="1572882" y="4268231"/>
                    <a:pt x="1846740" y="4339420"/>
                    <a:pt x="2170902" y="4339420"/>
                  </a:cubicBezTo>
                  <a:cubicBezTo>
                    <a:pt x="2354867" y="4339420"/>
                    <a:pt x="2525938" y="4295381"/>
                    <a:pt x="2709357" y="4200765"/>
                  </a:cubicBezTo>
                  <a:cubicBezTo>
                    <a:pt x="2897680" y="4103607"/>
                    <a:pt x="3084097" y="3961956"/>
                    <a:pt x="3290852" y="3800420"/>
                  </a:cubicBezTo>
                  <a:cubicBezTo>
                    <a:pt x="3339340" y="3762556"/>
                    <a:pt x="3387647" y="3725236"/>
                    <a:pt x="3434410" y="3689188"/>
                  </a:cubicBezTo>
                  <a:cubicBezTo>
                    <a:pt x="3682844" y="3497505"/>
                    <a:pt x="3917476" y="3316446"/>
                    <a:pt x="4069660" y="3124945"/>
                  </a:cubicBezTo>
                  <a:cubicBezTo>
                    <a:pt x="4209948" y="2948426"/>
                    <a:pt x="4269787" y="2779172"/>
                    <a:pt x="4269787" y="2558977"/>
                  </a:cubicBezTo>
                  <a:cubicBezTo>
                    <a:pt x="4269787" y="1980933"/>
                    <a:pt x="4102076" y="1462636"/>
                    <a:pt x="3797526" y="1099701"/>
                  </a:cubicBezTo>
                  <a:cubicBezTo>
                    <a:pt x="3650427" y="924453"/>
                    <a:pt x="3474272" y="788342"/>
                    <a:pt x="3273691" y="695179"/>
                  </a:cubicBezTo>
                  <a:cubicBezTo>
                    <a:pt x="3058944" y="595388"/>
                    <a:pt x="2815686" y="544811"/>
                    <a:pt x="2550817" y="544811"/>
                  </a:cubicBezTo>
                  <a:close/>
                  <a:moveTo>
                    <a:pt x="2550817" y="0"/>
                  </a:moveTo>
                  <a:cubicBezTo>
                    <a:pt x="3970050" y="0"/>
                    <a:pt x="4814598" y="1145647"/>
                    <a:pt x="4814598" y="2558977"/>
                  </a:cubicBezTo>
                  <a:cubicBezTo>
                    <a:pt x="4814598" y="3376738"/>
                    <a:pt x="4225839" y="3761193"/>
                    <a:pt x="3626365" y="4229640"/>
                  </a:cubicBezTo>
                  <a:cubicBezTo>
                    <a:pt x="3189699" y="4570874"/>
                    <a:pt x="2769014" y="4884231"/>
                    <a:pt x="2170902" y="4884231"/>
                  </a:cubicBezTo>
                  <a:cubicBezTo>
                    <a:pt x="1283950" y="4884231"/>
                    <a:pt x="708085" y="4458279"/>
                    <a:pt x="246267" y="3777538"/>
                  </a:cubicBezTo>
                  <a:cubicBezTo>
                    <a:pt x="176985" y="3675432"/>
                    <a:pt x="106654" y="3581344"/>
                    <a:pt x="40127" y="3489366"/>
                  </a:cubicBezTo>
                  <a:lnTo>
                    <a:pt x="0" y="3432245"/>
                  </a:lnTo>
                  <a:lnTo>
                    <a:pt x="0" y="1432577"/>
                  </a:lnTo>
                  <a:lnTo>
                    <a:pt x="54624" y="1339196"/>
                  </a:lnTo>
                  <a:cubicBezTo>
                    <a:pt x="578230" y="541497"/>
                    <a:pt x="1569352" y="0"/>
                    <a:pt x="2550817"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352A8D1-612B-42BB-A925-A3EF53F720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960593"/>
              <a:ext cx="4814598" cy="4884231"/>
            </a:xfrm>
            <a:custGeom>
              <a:avLst/>
              <a:gdLst>
                <a:gd name="connsiteX0" fmla="*/ 2550817 w 4814598"/>
                <a:gd name="connsiteY0" fmla="*/ 454009 h 4884231"/>
                <a:gd name="connsiteX1" fmla="*/ 1662321 w 4814598"/>
                <a:gd name="connsiteY1" fmla="*/ 624807 h 4884231"/>
                <a:gd name="connsiteX2" fmla="*/ 873072 w 4814598"/>
                <a:gd name="connsiteY2" fmla="*/ 1094253 h 4884231"/>
                <a:gd name="connsiteX3" fmla="*/ 327171 w 4814598"/>
                <a:gd name="connsiteY3" fmla="*/ 1771181 h 4884231"/>
                <a:gd name="connsiteX4" fmla="*/ 129223 w 4814598"/>
                <a:gd name="connsiteY4" fmla="*/ 2558977 h 4884231"/>
                <a:gd name="connsiteX5" fmla="*/ 456836 w 4814598"/>
                <a:gd name="connsiteY5" fmla="*/ 3290477 h 4884231"/>
                <a:gd name="connsiteX6" fmla="*/ 621914 w 4814598"/>
                <a:gd name="connsiteY6" fmla="*/ 3522657 h 4884231"/>
                <a:gd name="connsiteX7" fmla="*/ 2170902 w 4814598"/>
                <a:gd name="connsiteY7" fmla="*/ 4430222 h 4884231"/>
                <a:gd name="connsiteX8" fmla="*/ 3346786 w 4814598"/>
                <a:gd name="connsiteY8" fmla="*/ 3871881 h 4884231"/>
                <a:gd name="connsiteX9" fmla="*/ 3489890 w 4814598"/>
                <a:gd name="connsiteY9" fmla="*/ 3761012 h 4884231"/>
                <a:gd name="connsiteX10" fmla="*/ 4140757 w 4814598"/>
                <a:gd name="connsiteY10" fmla="*/ 3181424 h 4884231"/>
                <a:gd name="connsiteX11" fmla="*/ 4360589 w 4814598"/>
                <a:gd name="connsiteY11" fmla="*/ 2558977 h 4884231"/>
                <a:gd name="connsiteX12" fmla="*/ 3867171 w 4814598"/>
                <a:gd name="connsiteY12" fmla="*/ 1041315 h 4884231"/>
                <a:gd name="connsiteX13" fmla="*/ 3312009 w 4814598"/>
                <a:gd name="connsiteY13" fmla="*/ 612822 h 4884231"/>
                <a:gd name="connsiteX14" fmla="*/ 2550817 w 4814598"/>
                <a:gd name="connsiteY14" fmla="*/ 454009 h 4884231"/>
                <a:gd name="connsiteX15" fmla="*/ 2550817 w 4814598"/>
                <a:gd name="connsiteY15" fmla="*/ 0 h 4884231"/>
                <a:gd name="connsiteX16" fmla="*/ 4814598 w 4814598"/>
                <a:gd name="connsiteY16" fmla="*/ 2558977 h 4884231"/>
                <a:gd name="connsiteX17" fmla="*/ 3626365 w 4814598"/>
                <a:gd name="connsiteY17" fmla="*/ 4229640 h 4884231"/>
                <a:gd name="connsiteX18" fmla="*/ 2170902 w 4814598"/>
                <a:gd name="connsiteY18" fmla="*/ 4884231 h 4884231"/>
                <a:gd name="connsiteX19" fmla="*/ 246267 w 4814598"/>
                <a:gd name="connsiteY19" fmla="*/ 3777538 h 4884231"/>
                <a:gd name="connsiteX20" fmla="*/ 40127 w 4814598"/>
                <a:gd name="connsiteY20" fmla="*/ 3489366 h 4884231"/>
                <a:gd name="connsiteX21" fmla="*/ 0 w 4814598"/>
                <a:gd name="connsiteY21" fmla="*/ 3432245 h 4884231"/>
                <a:gd name="connsiteX22" fmla="*/ 0 w 4814598"/>
                <a:gd name="connsiteY22" fmla="*/ 1432577 h 4884231"/>
                <a:gd name="connsiteX23" fmla="*/ 54624 w 4814598"/>
                <a:gd name="connsiteY23" fmla="*/ 1339196 h 4884231"/>
                <a:gd name="connsiteX24" fmla="*/ 2550817 w 4814598"/>
                <a:gd name="connsiteY24" fmla="*/ 0 h 4884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14598" h="4884231">
                  <a:moveTo>
                    <a:pt x="2550817" y="454009"/>
                  </a:moveTo>
                  <a:cubicBezTo>
                    <a:pt x="2255802" y="454009"/>
                    <a:pt x="1956792" y="511396"/>
                    <a:pt x="1662321" y="624807"/>
                  </a:cubicBezTo>
                  <a:cubicBezTo>
                    <a:pt x="1375660" y="735041"/>
                    <a:pt x="1102800" y="897394"/>
                    <a:pt x="873072" y="1094253"/>
                  </a:cubicBezTo>
                  <a:cubicBezTo>
                    <a:pt x="639348" y="1294471"/>
                    <a:pt x="455656" y="1522293"/>
                    <a:pt x="327171" y="1771181"/>
                  </a:cubicBezTo>
                  <a:cubicBezTo>
                    <a:pt x="195872" y="2025607"/>
                    <a:pt x="129223" y="2290658"/>
                    <a:pt x="129223" y="2558977"/>
                  </a:cubicBezTo>
                  <a:cubicBezTo>
                    <a:pt x="129223" y="2829294"/>
                    <a:pt x="235552" y="2987108"/>
                    <a:pt x="456836" y="3290477"/>
                  </a:cubicBezTo>
                  <a:cubicBezTo>
                    <a:pt x="510228" y="3363663"/>
                    <a:pt x="565435" y="3439392"/>
                    <a:pt x="621914" y="3522657"/>
                  </a:cubicBezTo>
                  <a:cubicBezTo>
                    <a:pt x="1053495" y="4158815"/>
                    <a:pt x="1516766" y="4430222"/>
                    <a:pt x="2170902" y="4430222"/>
                  </a:cubicBezTo>
                  <a:cubicBezTo>
                    <a:pt x="2600213" y="4430222"/>
                    <a:pt x="2915205" y="4209119"/>
                    <a:pt x="3346786" y="3871881"/>
                  </a:cubicBezTo>
                  <a:cubicBezTo>
                    <a:pt x="3395002" y="3834198"/>
                    <a:pt x="3443218" y="3796969"/>
                    <a:pt x="3489890" y="3761012"/>
                  </a:cubicBezTo>
                  <a:cubicBezTo>
                    <a:pt x="3742864" y="3565879"/>
                    <a:pt x="3981763" y="3381551"/>
                    <a:pt x="4140757" y="3181424"/>
                  </a:cubicBezTo>
                  <a:cubicBezTo>
                    <a:pt x="4292760" y="2990104"/>
                    <a:pt x="4360589" y="2798149"/>
                    <a:pt x="4360589" y="2558977"/>
                  </a:cubicBezTo>
                  <a:cubicBezTo>
                    <a:pt x="4360589" y="1959594"/>
                    <a:pt x="4185341" y="1420595"/>
                    <a:pt x="3867171" y="1041315"/>
                  </a:cubicBezTo>
                  <a:cubicBezTo>
                    <a:pt x="3711446" y="855807"/>
                    <a:pt x="3524667" y="711614"/>
                    <a:pt x="3312009" y="612822"/>
                  </a:cubicBezTo>
                  <a:cubicBezTo>
                    <a:pt x="3085095" y="507491"/>
                    <a:pt x="2829034" y="454009"/>
                    <a:pt x="2550817" y="454009"/>
                  </a:cubicBezTo>
                  <a:close/>
                  <a:moveTo>
                    <a:pt x="2550817" y="0"/>
                  </a:moveTo>
                  <a:cubicBezTo>
                    <a:pt x="3970050" y="0"/>
                    <a:pt x="4814598" y="1145647"/>
                    <a:pt x="4814598" y="2558977"/>
                  </a:cubicBezTo>
                  <a:cubicBezTo>
                    <a:pt x="4814598" y="3376738"/>
                    <a:pt x="4225839" y="3761193"/>
                    <a:pt x="3626365" y="4229640"/>
                  </a:cubicBezTo>
                  <a:cubicBezTo>
                    <a:pt x="3189699" y="4570874"/>
                    <a:pt x="2769014" y="4884231"/>
                    <a:pt x="2170902" y="4884231"/>
                  </a:cubicBezTo>
                  <a:cubicBezTo>
                    <a:pt x="1283950" y="4884231"/>
                    <a:pt x="708085" y="4458279"/>
                    <a:pt x="246267" y="3777538"/>
                  </a:cubicBezTo>
                  <a:cubicBezTo>
                    <a:pt x="176985" y="3675432"/>
                    <a:pt x="106654" y="3581344"/>
                    <a:pt x="40127" y="3489366"/>
                  </a:cubicBezTo>
                  <a:lnTo>
                    <a:pt x="0" y="3432245"/>
                  </a:lnTo>
                  <a:lnTo>
                    <a:pt x="0" y="1432577"/>
                  </a:lnTo>
                  <a:lnTo>
                    <a:pt x="54624" y="1339196"/>
                  </a:lnTo>
                  <a:cubicBezTo>
                    <a:pt x="578230" y="541497"/>
                    <a:pt x="1569352" y="0"/>
                    <a:pt x="2550817"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29" name="Freeform: Shape 28">
              <a:extLst>
                <a:ext uri="{FF2B5EF4-FFF2-40B4-BE49-F238E27FC236}">
                  <a16:creationId xmlns:a16="http://schemas.microsoft.com/office/drawing/2014/main" id="{0858A699-36FD-4E40-A79C-7B11883C91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96695"/>
              <a:ext cx="4850918" cy="5212025"/>
            </a:xfrm>
            <a:custGeom>
              <a:avLst/>
              <a:gdLst>
                <a:gd name="connsiteX0" fmla="*/ 2244906 w 4850918"/>
                <a:gd name="connsiteY0" fmla="*/ 0 h 5212025"/>
                <a:gd name="connsiteX1" fmla="*/ 4850918 w 4850918"/>
                <a:gd name="connsiteY1" fmla="*/ 2606013 h 5212025"/>
                <a:gd name="connsiteX2" fmla="*/ 2244906 w 4850918"/>
                <a:gd name="connsiteY2" fmla="*/ 5212025 h 5212025"/>
                <a:gd name="connsiteX3" fmla="*/ 83949 w 4850918"/>
                <a:gd name="connsiteY3" fmla="*/ 4063077 h 5212025"/>
                <a:gd name="connsiteX4" fmla="*/ 0 w 4850918"/>
                <a:gd name="connsiteY4" fmla="*/ 3924890 h 5212025"/>
                <a:gd name="connsiteX5" fmla="*/ 0 w 4850918"/>
                <a:gd name="connsiteY5" fmla="*/ 3598606 h 5212025"/>
                <a:gd name="connsiteX6" fmla="*/ 15357 w 4850918"/>
                <a:gd name="connsiteY6" fmla="*/ 3619452 h 5212025"/>
                <a:gd name="connsiteX7" fmla="*/ 107340 w 4850918"/>
                <a:gd name="connsiteY7" fmla="*/ 3738402 h 5212025"/>
                <a:gd name="connsiteX8" fmla="*/ 168177 w 4850918"/>
                <a:gd name="connsiteY8" fmla="*/ 3816401 h 5212025"/>
                <a:gd name="connsiteX9" fmla="*/ 245086 w 4850918"/>
                <a:gd name="connsiteY9" fmla="*/ 3916919 h 5212025"/>
                <a:gd name="connsiteX10" fmla="*/ 284403 w 4850918"/>
                <a:gd name="connsiteY10" fmla="*/ 3970310 h 5212025"/>
                <a:gd name="connsiteX11" fmla="*/ 319634 w 4850918"/>
                <a:gd name="connsiteY11" fmla="*/ 4018253 h 5212025"/>
                <a:gd name="connsiteX12" fmla="*/ 319816 w 4850918"/>
                <a:gd name="connsiteY12" fmla="*/ 4018435 h 5212025"/>
                <a:gd name="connsiteX13" fmla="*/ 319998 w 4850918"/>
                <a:gd name="connsiteY13" fmla="*/ 4018617 h 5212025"/>
                <a:gd name="connsiteX14" fmla="*/ 381652 w 4850918"/>
                <a:gd name="connsiteY14" fmla="*/ 4099884 h 5212025"/>
                <a:gd name="connsiteX15" fmla="*/ 393547 w 4850918"/>
                <a:gd name="connsiteY15" fmla="*/ 4115230 h 5212025"/>
                <a:gd name="connsiteX16" fmla="*/ 399540 w 4850918"/>
                <a:gd name="connsiteY16" fmla="*/ 4122676 h 5212025"/>
                <a:gd name="connsiteX17" fmla="*/ 470547 w 4850918"/>
                <a:gd name="connsiteY17" fmla="*/ 4208756 h 5212025"/>
                <a:gd name="connsiteX18" fmla="*/ 633445 w 4850918"/>
                <a:gd name="connsiteY18" fmla="*/ 4384730 h 5212025"/>
                <a:gd name="connsiteX19" fmla="*/ 997833 w 4850918"/>
                <a:gd name="connsiteY19" fmla="*/ 4677384 h 5212025"/>
                <a:gd name="connsiteX20" fmla="*/ 1198505 w 4850918"/>
                <a:gd name="connsiteY20" fmla="*/ 4786982 h 5212025"/>
                <a:gd name="connsiteX21" fmla="*/ 1198687 w 4850918"/>
                <a:gd name="connsiteY21" fmla="*/ 4787073 h 5212025"/>
                <a:gd name="connsiteX22" fmla="*/ 1198869 w 4850918"/>
                <a:gd name="connsiteY22" fmla="*/ 4787164 h 5212025"/>
                <a:gd name="connsiteX23" fmla="*/ 1410709 w 4850918"/>
                <a:gd name="connsiteY23" fmla="*/ 4869975 h 5212025"/>
                <a:gd name="connsiteX24" fmla="*/ 1631902 w 4850918"/>
                <a:gd name="connsiteY24" fmla="*/ 4927271 h 5212025"/>
                <a:gd name="connsiteX25" fmla="*/ 1744134 w 4850918"/>
                <a:gd name="connsiteY25" fmla="*/ 4946157 h 5212025"/>
                <a:gd name="connsiteX26" fmla="*/ 1856819 w 4850918"/>
                <a:gd name="connsiteY26" fmla="*/ 4958961 h 5212025"/>
                <a:gd name="connsiteX27" fmla="*/ 2090089 w 4850918"/>
                <a:gd name="connsiteY27" fmla="*/ 4969130 h 5212025"/>
                <a:gd name="connsiteX28" fmla="*/ 2101802 w 4850918"/>
                <a:gd name="connsiteY28" fmla="*/ 4969130 h 5212025"/>
                <a:gd name="connsiteX29" fmla="*/ 2117238 w 4850918"/>
                <a:gd name="connsiteY29" fmla="*/ 4969221 h 5212025"/>
                <a:gd name="connsiteX30" fmla="*/ 2147294 w 4850918"/>
                <a:gd name="connsiteY30" fmla="*/ 4968767 h 5212025"/>
                <a:gd name="connsiteX31" fmla="*/ 2147566 w 4850918"/>
                <a:gd name="connsiteY31" fmla="*/ 4968767 h 5212025"/>
                <a:gd name="connsiteX32" fmla="*/ 2147838 w 4850918"/>
                <a:gd name="connsiteY32" fmla="*/ 4968767 h 5212025"/>
                <a:gd name="connsiteX33" fmla="*/ 2176078 w 4850918"/>
                <a:gd name="connsiteY33" fmla="*/ 4968041 h 5212025"/>
                <a:gd name="connsiteX34" fmla="*/ 2204499 w 4850918"/>
                <a:gd name="connsiteY34" fmla="*/ 4966588 h 5212025"/>
                <a:gd name="connsiteX35" fmla="*/ 2315822 w 4850918"/>
                <a:gd name="connsiteY35" fmla="*/ 4956872 h 5212025"/>
                <a:gd name="connsiteX36" fmla="*/ 2746222 w 4850918"/>
                <a:gd name="connsiteY36" fmla="*/ 4840555 h 5212025"/>
                <a:gd name="connsiteX37" fmla="*/ 2950617 w 4850918"/>
                <a:gd name="connsiteY37" fmla="*/ 4739220 h 5212025"/>
                <a:gd name="connsiteX38" fmla="*/ 3148929 w 4850918"/>
                <a:gd name="connsiteY38" fmla="*/ 4615367 h 5212025"/>
                <a:gd name="connsiteX39" fmla="*/ 3342791 w 4850918"/>
                <a:gd name="connsiteY39" fmla="*/ 4474533 h 5212025"/>
                <a:gd name="connsiteX40" fmla="*/ 3438496 w 4850918"/>
                <a:gd name="connsiteY40" fmla="*/ 4399894 h 5212025"/>
                <a:gd name="connsiteX41" fmla="*/ 3536108 w 4850918"/>
                <a:gd name="connsiteY41" fmla="*/ 4321804 h 5212025"/>
                <a:gd name="connsiteX42" fmla="*/ 3700641 w 4850918"/>
                <a:gd name="connsiteY42" fmla="*/ 4192956 h 5212025"/>
                <a:gd name="connsiteX43" fmla="*/ 3927282 w 4850918"/>
                <a:gd name="connsiteY43" fmla="*/ 4014258 h 5212025"/>
                <a:gd name="connsiteX44" fmla="*/ 4279230 w 4850918"/>
                <a:gd name="connsiteY44" fmla="*/ 3693909 h 5212025"/>
                <a:gd name="connsiteX45" fmla="*/ 4424785 w 4850918"/>
                <a:gd name="connsiteY45" fmla="*/ 3517209 h 5212025"/>
                <a:gd name="connsiteX46" fmla="*/ 4539922 w 4850918"/>
                <a:gd name="connsiteY46" fmla="*/ 3324800 h 5212025"/>
                <a:gd name="connsiteX47" fmla="*/ 4660234 w 4850918"/>
                <a:gd name="connsiteY47" fmla="*/ 2893945 h 5212025"/>
                <a:gd name="connsiteX48" fmla="*/ 4667045 w 4850918"/>
                <a:gd name="connsiteY48" fmla="*/ 2779081 h 5212025"/>
                <a:gd name="connsiteX49" fmla="*/ 4667135 w 4850918"/>
                <a:gd name="connsiteY49" fmla="*/ 2774632 h 5212025"/>
                <a:gd name="connsiteX50" fmla="*/ 4667408 w 4850918"/>
                <a:gd name="connsiteY50" fmla="*/ 2719787 h 5212025"/>
                <a:gd name="connsiteX51" fmla="*/ 4667317 w 4850918"/>
                <a:gd name="connsiteY51" fmla="*/ 2702444 h 5212025"/>
                <a:gd name="connsiteX52" fmla="*/ 4666772 w 4850918"/>
                <a:gd name="connsiteY52" fmla="*/ 2658950 h 5212025"/>
                <a:gd name="connsiteX53" fmla="*/ 4654787 w 4850918"/>
                <a:gd name="connsiteY53" fmla="*/ 2416691 h 5212025"/>
                <a:gd name="connsiteX54" fmla="*/ 4581781 w 4850918"/>
                <a:gd name="connsiteY54" fmla="*/ 1936985 h 5212025"/>
                <a:gd name="connsiteX55" fmla="*/ 4435046 w 4850918"/>
                <a:gd name="connsiteY55" fmla="*/ 1474894 h 5212025"/>
                <a:gd name="connsiteX56" fmla="*/ 4386104 w 4850918"/>
                <a:gd name="connsiteY56" fmla="*/ 1364116 h 5212025"/>
                <a:gd name="connsiteX57" fmla="*/ 4331623 w 4850918"/>
                <a:gd name="connsiteY57" fmla="*/ 1255698 h 5212025"/>
                <a:gd name="connsiteX58" fmla="*/ 4206861 w 4850918"/>
                <a:gd name="connsiteY58" fmla="*/ 1048216 h 5212025"/>
                <a:gd name="connsiteX59" fmla="*/ 3895592 w 4850918"/>
                <a:gd name="connsiteY59" fmla="*/ 681922 h 5212025"/>
                <a:gd name="connsiteX60" fmla="*/ 3710356 w 4850918"/>
                <a:gd name="connsiteY60" fmla="*/ 530192 h 5212025"/>
                <a:gd name="connsiteX61" fmla="*/ 3507777 w 4850918"/>
                <a:gd name="connsiteY61" fmla="*/ 403705 h 5212025"/>
                <a:gd name="connsiteX62" fmla="*/ 3065936 w 4850918"/>
                <a:gd name="connsiteY62" fmla="*/ 232543 h 5212025"/>
                <a:gd name="connsiteX63" fmla="*/ 2834573 w 4850918"/>
                <a:gd name="connsiteY63" fmla="*/ 187233 h 5212025"/>
                <a:gd name="connsiteX64" fmla="*/ 2601212 w 4850918"/>
                <a:gd name="connsiteY64" fmla="*/ 166894 h 5212025"/>
                <a:gd name="connsiteX65" fmla="*/ 2499332 w 4850918"/>
                <a:gd name="connsiteY65" fmla="*/ 164715 h 5212025"/>
                <a:gd name="connsiteX66" fmla="*/ 2131857 w 4850918"/>
                <a:gd name="connsiteY66" fmla="*/ 192046 h 5212025"/>
                <a:gd name="connsiteX67" fmla="*/ 1901130 w 4850918"/>
                <a:gd name="connsiteY67" fmla="*/ 237084 h 5212025"/>
                <a:gd name="connsiteX68" fmla="*/ 1674579 w 4850918"/>
                <a:gd name="connsiteY68" fmla="*/ 301553 h 5212025"/>
                <a:gd name="connsiteX69" fmla="*/ 1453477 w 4850918"/>
                <a:gd name="connsiteY69" fmla="*/ 383819 h 5212025"/>
                <a:gd name="connsiteX70" fmla="*/ 1238821 w 4850918"/>
                <a:gd name="connsiteY70" fmla="*/ 483338 h 5212025"/>
                <a:gd name="connsiteX71" fmla="*/ 831666 w 4850918"/>
                <a:gd name="connsiteY71" fmla="*/ 727777 h 5212025"/>
                <a:gd name="connsiteX72" fmla="*/ 735416 w 4850918"/>
                <a:gd name="connsiteY72" fmla="*/ 798148 h 5212025"/>
                <a:gd name="connsiteX73" fmla="*/ 735234 w 4850918"/>
                <a:gd name="connsiteY73" fmla="*/ 798330 h 5212025"/>
                <a:gd name="connsiteX74" fmla="*/ 735053 w 4850918"/>
                <a:gd name="connsiteY74" fmla="*/ 798511 h 5212025"/>
                <a:gd name="connsiteX75" fmla="*/ 695554 w 4850918"/>
                <a:gd name="connsiteY75" fmla="*/ 828748 h 5212025"/>
                <a:gd name="connsiteX76" fmla="*/ 687563 w 4850918"/>
                <a:gd name="connsiteY76" fmla="*/ 835014 h 5212025"/>
                <a:gd name="connsiteX77" fmla="*/ 641254 w 4850918"/>
                <a:gd name="connsiteY77" fmla="*/ 871970 h 5212025"/>
                <a:gd name="connsiteX78" fmla="*/ 461013 w 4850918"/>
                <a:gd name="connsiteY78" fmla="*/ 1030147 h 5212025"/>
                <a:gd name="connsiteX79" fmla="*/ 139938 w 4850918"/>
                <a:gd name="connsiteY79" fmla="*/ 1388360 h 5212025"/>
                <a:gd name="connsiteX80" fmla="*/ 3281 w 4850918"/>
                <a:gd name="connsiteY80" fmla="*/ 1587670 h 5212025"/>
                <a:gd name="connsiteX81" fmla="*/ 0 w 4850918"/>
                <a:gd name="connsiteY81" fmla="*/ 1593348 h 5212025"/>
                <a:gd name="connsiteX82" fmla="*/ 0 w 4850918"/>
                <a:gd name="connsiteY82" fmla="*/ 1287136 h 5212025"/>
                <a:gd name="connsiteX83" fmla="*/ 83949 w 4850918"/>
                <a:gd name="connsiteY83" fmla="*/ 1148949 h 5212025"/>
                <a:gd name="connsiteX84" fmla="*/ 2244906 w 4850918"/>
                <a:gd name="connsiteY84" fmla="*/ 0 h 521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4850918" h="5212025">
                  <a:moveTo>
                    <a:pt x="2244906" y="0"/>
                  </a:moveTo>
                  <a:cubicBezTo>
                    <a:pt x="3684206" y="0"/>
                    <a:pt x="4850918" y="1166713"/>
                    <a:pt x="4850918" y="2606013"/>
                  </a:cubicBezTo>
                  <a:cubicBezTo>
                    <a:pt x="4850918" y="4045313"/>
                    <a:pt x="3684206" y="5212025"/>
                    <a:pt x="2244906" y="5212025"/>
                  </a:cubicBezTo>
                  <a:cubicBezTo>
                    <a:pt x="1345344" y="5212025"/>
                    <a:pt x="552260" y="4756278"/>
                    <a:pt x="83949" y="4063077"/>
                  </a:cubicBezTo>
                  <a:lnTo>
                    <a:pt x="0" y="3924890"/>
                  </a:lnTo>
                  <a:lnTo>
                    <a:pt x="0" y="3598606"/>
                  </a:lnTo>
                  <a:lnTo>
                    <a:pt x="15357" y="3619452"/>
                  </a:lnTo>
                  <a:cubicBezTo>
                    <a:pt x="45413" y="3659314"/>
                    <a:pt x="76921" y="3699539"/>
                    <a:pt x="107340" y="3738402"/>
                  </a:cubicBezTo>
                  <a:cubicBezTo>
                    <a:pt x="127316" y="3763917"/>
                    <a:pt x="148019" y="3790250"/>
                    <a:pt x="168177" y="3816401"/>
                  </a:cubicBezTo>
                  <a:cubicBezTo>
                    <a:pt x="189334" y="3843732"/>
                    <a:pt x="217210" y="3879781"/>
                    <a:pt x="245086" y="3916919"/>
                  </a:cubicBezTo>
                  <a:cubicBezTo>
                    <a:pt x="258343" y="3934443"/>
                    <a:pt x="271600" y="3952695"/>
                    <a:pt x="284403" y="3970310"/>
                  </a:cubicBezTo>
                  <a:cubicBezTo>
                    <a:pt x="296571" y="3987018"/>
                    <a:pt x="308102" y="4002908"/>
                    <a:pt x="319634" y="4018253"/>
                  </a:cubicBezTo>
                  <a:lnTo>
                    <a:pt x="319816" y="4018435"/>
                  </a:lnTo>
                  <a:lnTo>
                    <a:pt x="319998" y="4018617"/>
                  </a:lnTo>
                  <a:cubicBezTo>
                    <a:pt x="339883" y="4045948"/>
                    <a:pt x="361131" y="4073370"/>
                    <a:pt x="381652" y="4099884"/>
                  </a:cubicBezTo>
                  <a:lnTo>
                    <a:pt x="393547" y="4115230"/>
                  </a:lnTo>
                  <a:lnTo>
                    <a:pt x="399540" y="4122676"/>
                  </a:lnTo>
                  <a:cubicBezTo>
                    <a:pt x="422604" y="4151187"/>
                    <a:pt x="446303" y="4180698"/>
                    <a:pt x="470547" y="4208756"/>
                  </a:cubicBezTo>
                  <a:cubicBezTo>
                    <a:pt x="523848" y="4271228"/>
                    <a:pt x="578692" y="4330430"/>
                    <a:pt x="633445" y="4384730"/>
                  </a:cubicBezTo>
                  <a:cubicBezTo>
                    <a:pt x="750035" y="4499776"/>
                    <a:pt x="872708" y="4598296"/>
                    <a:pt x="997833" y="4677384"/>
                  </a:cubicBezTo>
                  <a:cubicBezTo>
                    <a:pt x="1068659" y="4721786"/>
                    <a:pt x="1134218" y="4757653"/>
                    <a:pt x="1198505" y="4786982"/>
                  </a:cubicBezTo>
                  <a:lnTo>
                    <a:pt x="1198687" y="4787073"/>
                  </a:lnTo>
                  <a:lnTo>
                    <a:pt x="1198869" y="4787164"/>
                  </a:lnTo>
                  <a:cubicBezTo>
                    <a:pt x="1264246" y="4817945"/>
                    <a:pt x="1335525" y="4845821"/>
                    <a:pt x="1410709" y="4869975"/>
                  </a:cubicBezTo>
                  <a:cubicBezTo>
                    <a:pt x="1479900" y="4892221"/>
                    <a:pt x="1554358" y="4911562"/>
                    <a:pt x="1631902" y="4927271"/>
                  </a:cubicBezTo>
                  <a:cubicBezTo>
                    <a:pt x="1667588" y="4934353"/>
                    <a:pt x="1705452" y="4940709"/>
                    <a:pt x="1744134" y="4946157"/>
                  </a:cubicBezTo>
                  <a:cubicBezTo>
                    <a:pt x="1780454" y="4951243"/>
                    <a:pt x="1818409" y="4955510"/>
                    <a:pt x="1856819" y="4958961"/>
                  </a:cubicBezTo>
                  <a:cubicBezTo>
                    <a:pt x="1930277" y="4965680"/>
                    <a:pt x="2006551" y="4968949"/>
                    <a:pt x="2090089" y="4969130"/>
                  </a:cubicBezTo>
                  <a:lnTo>
                    <a:pt x="2101802" y="4969130"/>
                  </a:lnTo>
                  <a:cubicBezTo>
                    <a:pt x="2106978" y="4969221"/>
                    <a:pt x="2112063" y="4969221"/>
                    <a:pt x="2117238" y="4969221"/>
                  </a:cubicBezTo>
                  <a:cubicBezTo>
                    <a:pt x="2129678" y="4969221"/>
                    <a:pt x="2138940" y="4969130"/>
                    <a:pt x="2147294" y="4968767"/>
                  </a:cubicBezTo>
                  <a:lnTo>
                    <a:pt x="2147566" y="4968767"/>
                  </a:lnTo>
                  <a:lnTo>
                    <a:pt x="2147838" y="4968767"/>
                  </a:lnTo>
                  <a:lnTo>
                    <a:pt x="2176078" y="4968041"/>
                  </a:lnTo>
                  <a:lnTo>
                    <a:pt x="2204499" y="4966588"/>
                  </a:lnTo>
                  <a:cubicBezTo>
                    <a:pt x="2236824" y="4965135"/>
                    <a:pt x="2271238" y="4962138"/>
                    <a:pt x="2315822" y="4956872"/>
                  </a:cubicBezTo>
                  <a:cubicBezTo>
                    <a:pt x="2460651" y="4939166"/>
                    <a:pt x="2605480" y="4900030"/>
                    <a:pt x="2746222" y="4840555"/>
                  </a:cubicBezTo>
                  <a:cubicBezTo>
                    <a:pt x="2810783" y="4813587"/>
                    <a:pt x="2877613" y="4780444"/>
                    <a:pt x="2950617" y="4739220"/>
                  </a:cubicBezTo>
                  <a:cubicBezTo>
                    <a:pt x="3013452" y="4703989"/>
                    <a:pt x="3078285" y="4663492"/>
                    <a:pt x="3148929" y="4615367"/>
                  </a:cubicBezTo>
                  <a:cubicBezTo>
                    <a:pt x="3207042" y="4575777"/>
                    <a:pt x="3268696" y="4531012"/>
                    <a:pt x="3342791" y="4474533"/>
                  </a:cubicBezTo>
                  <a:cubicBezTo>
                    <a:pt x="3375298" y="4449835"/>
                    <a:pt x="3408077" y="4423956"/>
                    <a:pt x="3438496" y="4399894"/>
                  </a:cubicBezTo>
                  <a:lnTo>
                    <a:pt x="3536108" y="4321804"/>
                  </a:lnTo>
                  <a:cubicBezTo>
                    <a:pt x="3591043" y="4278219"/>
                    <a:pt x="3646795" y="4234907"/>
                    <a:pt x="3700641" y="4192956"/>
                  </a:cubicBezTo>
                  <a:cubicBezTo>
                    <a:pt x="3775643" y="4134571"/>
                    <a:pt x="3853279" y="4074187"/>
                    <a:pt x="3927282" y="4014258"/>
                  </a:cubicBezTo>
                  <a:cubicBezTo>
                    <a:pt x="4077741" y="3892493"/>
                    <a:pt x="4186340" y="3793610"/>
                    <a:pt x="4279230" y="3693909"/>
                  </a:cubicBezTo>
                  <a:cubicBezTo>
                    <a:pt x="4335800" y="3632800"/>
                    <a:pt x="4383471" y="3574959"/>
                    <a:pt x="4424785" y="3517209"/>
                  </a:cubicBezTo>
                  <a:cubicBezTo>
                    <a:pt x="4471367" y="3451559"/>
                    <a:pt x="4508959" y="3388725"/>
                    <a:pt x="4539922" y="3324800"/>
                  </a:cubicBezTo>
                  <a:cubicBezTo>
                    <a:pt x="4604664" y="3192774"/>
                    <a:pt x="4645162" y="3047763"/>
                    <a:pt x="4660234" y="2893945"/>
                  </a:cubicBezTo>
                  <a:cubicBezTo>
                    <a:pt x="4663776" y="2857443"/>
                    <a:pt x="4666046" y="2818671"/>
                    <a:pt x="4667045" y="2779081"/>
                  </a:cubicBezTo>
                  <a:lnTo>
                    <a:pt x="4667135" y="2774632"/>
                  </a:lnTo>
                  <a:cubicBezTo>
                    <a:pt x="4667408" y="2756834"/>
                    <a:pt x="4667680" y="2738583"/>
                    <a:pt x="4667408" y="2719787"/>
                  </a:cubicBezTo>
                  <a:cubicBezTo>
                    <a:pt x="4667408" y="2713976"/>
                    <a:pt x="4667317" y="2708256"/>
                    <a:pt x="4667317" y="2702444"/>
                  </a:cubicBezTo>
                  <a:cubicBezTo>
                    <a:pt x="4667317" y="2688188"/>
                    <a:pt x="4667226" y="2673569"/>
                    <a:pt x="4666772" y="2658950"/>
                  </a:cubicBezTo>
                  <a:cubicBezTo>
                    <a:pt x="4665228" y="2576139"/>
                    <a:pt x="4661142" y="2494599"/>
                    <a:pt x="4654787" y="2416691"/>
                  </a:cubicBezTo>
                  <a:cubicBezTo>
                    <a:pt x="4640531" y="2247618"/>
                    <a:pt x="4616014" y="2086263"/>
                    <a:pt x="4581781" y="1936985"/>
                  </a:cubicBezTo>
                  <a:cubicBezTo>
                    <a:pt x="4544280" y="1773814"/>
                    <a:pt x="4494884" y="1618361"/>
                    <a:pt x="4435046" y="1474894"/>
                  </a:cubicBezTo>
                  <a:cubicBezTo>
                    <a:pt x="4419519" y="1437484"/>
                    <a:pt x="4402993" y="1400164"/>
                    <a:pt x="4386104" y="1364116"/>
                  </a:cubicBezTo>
                  <a:cubicBezTo>
                    <a:pt x="4369578" y="1329248"/>
                    <a:pt x="4351236" y="1292837"/>
                    <a:pt x="4331623" y="1255698"/>
                  </a:cubicBezTo>
                  <a:cubicBezTo>
                    <a:pt x="4294757" y="1186054"/>
                    <a:pt x="4252988" y="1116318"/>
                    <a:pt x="4206861" y="1048216"/>
                  </a:cubicBezTo>
                  <a:cubicBezTo>
                    <a:pt x="4117058" y="913920"/>
                    <a:pt x="4012273" y="790612"/>
                    <a:pt x="3895592" y="681922"/>
                  </a:cubicBezTo>
                  <a:cubicBezTo>
                    <a:pt x="3836662" y="627441"/>
                    <a:pt x="3774281" y="576319"/>
                    <a:pt x="3710356" y="530192"/>
                  </a:cubicBezTo>
                  <a:cubicBezTo>
                    <a:pt x="3642437" y="481795"/>
                    <a:pt x="3574335" y="439299"/>
                    <a:pt x="3507777" y="403705"/>
                  </a:cubicBezTo>
                  <a:cubicBezTo>
                    <a:pt x="3371575" y="329974"/>
                    <a:pt x="3222932" y="272406"/>
                    <a:pt x="3065936" y="232543"/>
                  </a:cubicBezTo>
                  <a:cubicBezTo>
                    <a:pt x="2990933" y="213475"/>
                    <a:pt x="2913116" y="198220"/>
                    <a:pt x="2834573" y="187233"/>
                  </a:cubicBezTo>
                  <a:cubicBezTo>
                    <a:pt x="2758208" y="176610"/>
                    <a:pt x="2679756" y="169799"/>
                    <a:pt x="2601212" y="166894"/>
                  </a:cubicBezTo>
                  <a:cubicBezTo>
                    <a:pt x="2567434" y="165441"/>
                    <a:pt x="2533201" y="164715"/>
                    <a:pt x="2499332" y="164715"/>
                  </a:cubicBezTo>
                  <a:cubicBezTo>
                    <a:pt x="2378294" y="164715"/>
                    <a:pt x="2254531" y="173886"/>
                    <a:pt x="2131857" y="192046"/>
                  </a:cubicBezTo>
                  <a:cubicBezTo>
                    <a:pt x="2052043" y="204304"/>
                    <a:pt x="1974407" y="219468"/>
                    <a:pt x="1901130" y="237084"/>
                  </a:cubicBezTo>
                  <a:cubicBezTo>
                    <a:pt x="1822314" y="256334"/>
                    <a:pt x="1746040" y="278035"/>
                    <a:pt x="1674579" y="301553"/>
                  </a:cubicBezTo>
                  <a:cubicBezTo>
                    <a:pt x="1599849" y="326069"/>
                    <a:pt x="1525483" y="353764"/>
                    <a:pt x="1453477" y="383819"/>
                  </a:cubicBezTo>
                  <a:cubicBezTo>
                    <a:pt x="1381199" y="414147"/>
                    <a:pt x="1309011" y="447653"/>
                    <a:pt x="1238821" y="483338"/>
                  </a:cubicBezTo>
                  <a:cubicBezTo>
                    <a:pt x="1097715" y="555162"/>
                    <a:pt x="960695" y="637338"/>
                    <a:pt x="831666" y="727777"/>
                  </a:cubicBezTo>
                  <a:cubicBezTo>
                    <a:pt x="805061" y="746573"/>
                    <a:pt x="770102" y="771543"/>
                    <a:pt x="735416" y="798148"/>
                  </a:cubicBezTo>
                  <a:lnTo>
                    <a:pt x="735234" y="798330"/>
                  </a:lnTo>
                  <a:lnTo>
                    <a:pt x="735053" y="798511"/>
                  </a:lnTo>
                  <a:cubicBezTo>
                    <a:pt x="721796" y="808318"/>
                    <a:pt x="708448" y="818669"/>
                    <a:pt x="695554" y="828748"/>
                  </a:cubicBezTo>
                  <a:lnTo>
                    <a:pt x="687563" y="835014"/>
                  </a:lnTo>
                  <a:cubicBezTo>
                    <a:pt x="670765" y="847817"/>
                    <a:pt x="654784" y="860892"/>
                    <a:pt x="641254" y="871970"/>
                  </a:cubicBezTo>
                  <a:cubicBezTo>
                    <a:pt x="574061" y="926996"/>
                    <a:pt x="515131" y="978753"/>
                    <a:pt x="461013" y="1030147"/>
                  </a:cubicBezTo>
                  <a:cubicBezTo>
                    <a:pt x="343152" y="1141288"/>
                    <a:pt x="235189" y="1261782"/>
                    <a:pt x="139938" y="1388360"/>
                  </a:cubicBezTo>
                  <a:cubicBezTo>
                    <a:pt x="90632" y="1453919"/>
                    <a:pt x="44596" y="1521021"/>
                    <a:pt x="3281" y="1587670"/>
                  </a:cubicBezTo>
                  <a:lnTo>
                    <a:pt x="0" y="1593348"/>
                  </a:lnTo>
                  <a:lnTo>
                    <a:pt x="0" y="1287136"/>
                  </a:lnTo>
                  <a:lnTo>
                    <a:pt x="83949" y="1148949"/>
                  </a:lnTo>
                  <a:cubicBezTo>
                    <a:pt x="552260" y="455747"/>
                    <a:pt x="1345344" y="0"/>
                    <a:pt x="2244906"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p:cNvSpPr>
            <a:spLocks noGrp="1"/>
          </p:cNvSpPr>
          <p:nvPr>
            <p:ph idx="1"/>
          </p:nvPr>
        </p:nvSpPr>
        <p:spPr>
          <a:xfrm>
            <a:off x="4955458" y="1593390"/>
            <a:ext cx="6112694" cy="4467582"/>
          </a:xfrm>
        </p:spPr>
        <p:txBody>
          <a:bodyPr anchor="ctr">
            <a:normAutofit/>
          </a:bodyPr>
          <a:lstStyle/>
          <a:p>
            <a:r>
              <a:rPr lang="en-US" sz="1600" b="1" i="1" dirty="0"/>
              <a:t>Only include what is material</a:t>
            </a:r>
          </a:p>
          <a:p>
            <a:pPr marL="0" indent="0">
              <a:buNone/>
            </a:pPr>
            <a:r>
              <a:rPr lang="en-US" sz="1600" i="1" dirty="0"/>
              <a:t>Establish the boundaries of what information and evidence you collect. It must give a true and fair picture of your impact, and one that is based on the evidence from stakeholders</a:t>
            </a:r>
          </a:p>
          <a:p>
            <a:pPr marL="0" indent="0">
              <a:buNone/>
            </a:pPr>
            <a:endParaRPr lang="en-US" sz="1600" i="1" dirty="0"/>
          </a:p>
          <a:p>
            <a:r>
              <a:rPr lang="en-US" sz="1600" b="1" i="1" dirty="0"/>
              <a:t>Do not over-claim</a:t>
            </a:r>
          </a:p>
          <a:p>
            <a:pPr marL="0" indent="0">
              <a:buNone/>
            </a:pPr>
            <a:r>
              <a:rPr lang="en-US" sz="1600" i="1" dirty="0"/>
              <a:t>Only claim the value that the work/project/</a:t>
            </a:r>
            <a:r>
              <a:rPr lang="en-US" sz="1600" i="1" dirty="0" err="1"/>
              <a:t>organiation</a:t>
            </a:r>
            <a:r>
              <a:rPr lang="en-US" sz="1600" i="1" dirty="0"/>
              <a:t> is responsible for creating.</a:t>
            </a:r>
          </a:p>
          <a:p>
            <a:pPr marL="0" indent="0">
              <a:buNone/>
            </a:pPr>
            <a:endParaRPr lang="en-US" sz="1600" i="1" dirty="0"/>
          </a:p>
          <a:p>
            <a:r>
              <a:rPr lang="en-US" sz="1600" b="1" i="1" dirty="0"/>
              <a:t>Be transparent</a:t>
            </a:r>
          </a:p>
          <a:p>
            <a:pPr marL="0" indent="0">
              <a:buNone/>
            </a:pPr>
            <a:r>
              <a:rPr lang="en-US" sz="1600" i="1" dirty="0"/>
              <a:t>Demonstrate the basis on which the analysis may be considered accurate and honest, and show that it will be reported to and discussed with stakeholders.</a:t>
            </a:r>
            <a:endParaRPr lang="en-GB" sz="1600" dirty="0"/>
          </a:p>
          <a:p>
            <a:pPr marL="0" indent="0">
              <a:buNone/>
            </a:pPr>
            <a:endParaRPr lang="en-GB" sz="1100" dirty="0">
              <a:solidFill>
                <a:schemeClr val="tx2"/>
              </a:solidFill>
            </a:endParaRPr>
          </a:p>
        </p:txBody>
      </p:sp>
    </p:spTree>
    <p:extLst>
      <p:ext uri="{BB962C8B-B14F-4D97-AF65-F5344CB8AC3E}">
        <p14:creationId xmlns:p14="http://schemas.microsoft.com/office/powerpoint/2010/main" val="25373403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C2B4C0C7-2745-46BE-B15F-E50582545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553331" y="69669"/>
            <a:ext cx="4977976" cy="1454051"/>
          </a:xfrm>
        </p:spPr>
        <p:txBody>
          <a:bodyPr anchor="b">
            <a:normAutofit/>
          </a:bodyPr>
          <a:lstStyle/>
          <a:p>
            <a:r>
              <a:rPr lang="en-GB" sz="3600" b="1" dirty="0">
                <a:solidFill>
                  <a:schemeClr val="tx2"/>
                </a:solidFill>
              </a:rPr>
              <a:t>What are the principles of Social Value</a:t>
            </a:r>
            <a:endParaRPr lang="en-GB" sz="3600" dirty="0">
              <a:solidFill>
                <a:schemeClr val="tx2"/>
              </a:solidFill>
            </a:endParaRPr>
          </a:p>
        </p:txBody>
      </p:sp>
      <p:pic>
        <p:nvPicPr>
          <p:cNvPr id="19" name="Picture 18" descr="White puzzle with one red piece">
            <a:extLst>
              <a:ext uri="{FF2B5EF4-FFF2-40B4-BE49-F238E27FC236}">
                <a16:creationId xmlns:a16="http://schemas.microsoft.com/office/drawing/2014/main" id="{C3C89F98-572E-5535-ED8E-3A143F050A18}"/>
              </a:ext>
            </a:extLst>
          </p:cNvPr>
          <p:cNvPicPr>
            <a:picLocks noChangeAspect="1"/>
          </p:cNvPicPr>
          <p:nvPr/>
        </p:nvPicPr>
        <p:blipFill rotWithShape="1">
          <a:blip r:embed="rId3">
            <a:alphaModFix/>
          </a:blip>
          <a:srcRect l="23930" r="22328" b="2"/>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grpSp>
        <p:nvGrpSpPr>
          <p:cNvPr id="25" name="Group 24">
            <a:extLst>
              <a:ext uri="{FF2B5EF4-FFF2-40B4-BE49-F238E27FC236}">
                <a16:creationId xmlns:a16="http://schemas.microsoft.com/office/drawing/2014/main" id="{89D8939B-D984-4564-B942-51C44F623C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96695"/>
            <a:ext cx="4850918" cy="5212025"/>
            <a:chOff x="0" y="796695"/>
            <a:chExt cx="4850918" cy="5212025"/>
          </a:xfrm>
        </p:grpSpPr>
        <p:sp>
          <p:nvSpPr>
            <p:cNvPr id="26" name="Freeform: Shape 25">
              <a:extLst>
                <a:ext uri="{FF2B5EF4-FFF2-40B4-BE49-F238E27FC236}">
                  <a16:creationId xmlns:a16="http://schemas.microsoft.com/office/drawing/2014/main" id="{93EAFB53-01AA-467C-BE85-D555D06E3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926917"/>
              <a:ext cx="4828239" cy="4951702"/>
            </a:xfrm>
            <a:custGeom>
              <a:avLst/>
              <a:gdLst>
                <a:gd name="connsiteX0" fmla="*/ 2407249 w 4828239"/>
                <a:gd name="connsiteY0" fmla="*/ 1168 h 4951702"/>
                <a:gd name="connsiteX1" fmla="*/ 2651971 w 4828239"/>
                <a:gd name="connsiteY1" fmla="*/ 4800 h 4951702"/>
                <a:gd name="connsiteX2" fmla="*/ 3136762 w 4828239"/>
                <a:gd name="connsiteY2" fmla="*/ 80075 h 4951702"/>
                <a:gd name="connsiteX3" fmla="*/ 3598035 w 4828239"/>
                <a:gd name="connsiteY3" fmla="*/ 254778 h 4951702"/>
                <a:gd name="connsiteX4" fmla="*/ 4006734 w 4828239"/>
                <a:gd name="connsiteY4" fmla="*/ 532540 h 4951702"/>
                <a:gd name="connsiteX5" fmla="*/ 4333530 w 4828239"/>
                <a:gd name="connsiteY5" fmla="*/ 900560 h 4951702"/>
                <a:gd name="connsiteX6" fmla="*/ 4368761 w 4828239"/>
                <a:gd name="connsiteY6" fmla="*/ 950864 h 4951702"/>
                <a:gd name="connsiteX7" fmla="*/ 4402539 w 4828239"/>
                <a:gd name="connsiteY7" fmla="*/ 1002077 h 4951702"/>
                <a:gd name="connsiteX8" fmla="*/ 4435319 w 4828239"/>
                <a:gd name="connsiteY8" fmla="*/ 1053834 h 4951702"/>
                <a:gd name="connsiteX9" fmla="*/ 4466918 w 4828239"/>
                <a:gd name="connsiteY9" fmla="*/ 1106317 h 4951702"/>
                <a:gd name="connsiteX10" fmla="*/ 4582327 w 4828239"/>
                <a:gd name="connsiteY10" fmla="*/ 1322244 h 4951702"/>
                <a:gd name="connsiteX11" fmla="*/ 4740322 w 4828239"/>
                <a:gd name="connsiteY11" fmla="*/ 1783517 h 4951702"/>
                <a:gd name="connsiteX12" fmla="*/ 4777370 w 4828239"/>
                <a:gd name="connsiteY12" fmla="*/ 2023507 h 4951702"/>
                <a:gd name="connsiteX13" fmla="*/ 4801432 w 4828239"/>
                <a:gd name="connsiteY13" fmla="*/ 2263678 h 4951702"/>
                <a:gd name="connsiteX14" fmla="*/ 4820591 w 4828239"/>
                <a:gd name="connsiteY14" fmla="*/ 2503848 h 4951702"/>
                <a:gd name="connsiteX15" fmla="*/ 4824496 w 4828239"/>
                <a:gd name="connsiteY15" fmla="*/ 2564050 h 4951702"/>
                <a:gd name="connsiteX16" fmla="*/ 4826221 w 4828239"/>
                <a:gd name="connsiteY16" fmla="*/ 2595013 h 4951702"/>
                <a:gd name="connsiteX17" fmla="*/ 4827492 w 4828239"/>
                <a:gd name="connsiteY17" fmla="*/ 2626522 h 4951702"/>
                <a:gd name="connsiteX18" fmla="*/ 4825767 w 4828239"/>
                <a:gd name="connsiteY18" fmla="*/ 2753462 h 4951702"/>
                <a:gd name="connsiteX19" fmla="*/ 4696465 w 4828239"/>
                <a:gd name="connsiteY19" fmla="*/ 3252055 h 4951702"/>
                <a:gd name="connsiteX20" fmla="*/ 4409077 w 4828239"/>
                <a:gd name="connsiteY20" fmla="*/ 3675464 h 4951702"/>
                <a:gd name="connsiteX21" fmla="*/ 4233920 w 4828239"/>
                <a:gd name="connsiteY21" fmla="*/ 3851983 h 4951702"/>
                <a:gd name="connsiteX22" fmla="*/ 4051318 w 4828239"/>
                <a:gd name="connsiteY22" fmla="*/ 4012430 h 4951702"/>
                <a:gd name="connsiteX23" fmla="*/ 3680392 w 4828239"/>
                <a:gd name="connsiteY23" fmla="*/ 4301543 h 4951702"/>
                <a:gd name="connsiteX24" fmla="*/ 3587048 w 4828239"/>
                <a:gd name="connsiteY24" fmla="*/ 4372096 h 4951702"/>
                <a:gd name="connsiteX25" fmla="*/ 3491161 w 4828239"/>
                <a:gd name="connsiteY25" fmla="*/ 4443103 h 4951702"/>
                <a:gd name="connsiteX26" fmla="*/ 3392914 w 4828239"/>
                <a:gd name="connsiteY26" fmla="*/ 4513202 h 4951702"/>
                <a:gd name="connsiteX27" fmla="*/ 3291579 w 4828239"/>
                <a:gd name="connsiteY27" fmla="*/ 4581303 h 4951702"/>
                <a:gd name="connsiteX28" fmla="*/ 3078830 w 4828239"/>
                <a:gd name="connsiteY28" fmla="*/ 4709153 h 4951702"/>
                <a:gd name="connsiteX29" fmla="*/ 2850010 w 4828239"/>
                <a:gd name="connsiteY29" fmla="*/ 4817842 h 4951702"/>
                <a:gd name="connsiteX30" fmla="*/ 2352052 w 4828239"/>
                <a:gd name="connsiteY30" fmla="*/ 4942876 h 4951702"/>
                <a:gd name="connsiteX31" fmla="*/ 2223840 w 4828239"/>
                <a:gd name="connsiteY31" fmla="*/ 4950958 h 4951702"/>
                <a:gd name="connsiteX32" fmla="*/ 2191787 w 4828239"/>
                <a:gd name="connsiteY32" fmla="*/ 4951684 h 4951702"/>
                <a:gd name="connsiteX33" fmla="*/ 2159825 w 4828239"/>
                <a:gd name="connsiteY33" fmla="*/ 4951503 h 4951702"/>
                <a:gd name="connsiteX34" fmla="*/ 2127953 w 4828239"/>
                <a:gd name="connsiteY34" fmla="*/ 4951139 h 4951702"/>
                <a:gd name="connsiteX35" fmla="*/ 2096990 w 4828239"/>
                <a:gd name="connsiteY35" fmla="*/ 4949959 h 4951702"/>
                <a:gd name="connsiteX36" fmla="*/ 1849646 w 4828239"/>
                <a:gd name="connsiteY36" fmla="*/ 4930255 h 4951702"/>
                <a:gd name="connsiteX37" fmla="*/ 1603845 w 4828239"/>
                <a:gd name="connsiteY37" fmla="*/ 4886852 h 4951702"/>
                <a:gd name="connsiteX38" fmla="*/ 1362403 w 4828239"/>
                <a:gd name="connsiteY38" fmla="*/ 4818841 h 4951702"/>
                <a:gd name="connsiteX39" fmla="*/ 900222 w 4828239"/>
                <a:gd name="connsiteY39" fmla="*/ 4614355 h 4951702"/>
                <a:gd name="connsiteX40" fmla="*/ 510682 w 4828239"/>
                <a:gd name="connsiteY40" fmla="*/ 4296004 h 4951702"/>
                <a:gd name="connsiteX41" fmla="*/ 352778 w 4828239"/>
                <a:gd name="connsiteY41" fmla="*/ 4104412 h 4951702"/>
                <a:gd name="connsiteX42" fmla="*/ 214850 w 4828239"/>
                <a:gd name="connsiteY42" fmla="*/ 3901561 h 4951702"/>
                <a:gd name="connsiteX43" fmla="*/ 182615 w 4828239"/>
                <a:gd name="connsiteY43" fmla="*/ 3849894 h 4951702"/>
                <a:gd name="connsiteX44" fmla="*/ 151833 w 4828239"/>
                <a:gd name="connsiteY44" fmla="*/ 3799772 h 4951702"/>
                <a:gd name="connsiteX45" fmla="*/ 91087 w 4828239"/>
                <a:gd name="connsiteY45" fmla="*/ 3702614 h 4951702"/>
                <a:gd name="connsiteX46" fmla="*/ 0 w 4828239"/>
                <a:gd name="connsiteY46" fmla="*/ 3558952 h 4951702"/>
                <a:gd name="connsiteX47" fmla="*/ 0 w 4828239"/>
                <a:gd name="connsiteY47" fmla="*/ 3152786 h 4951702"/>
                <a:gd name="connsiteX48" fmla="*/ 21078 w 4828239"/>
                <a:gd name="connsiteY48" fmla="*/ 3185589 h 4951702"/>
                <a:gd name="connsiteX49" fmla="*/ 159097 w 4828239"/>
                <a:gd name="connsiteY49" fmla="*/ 3365285 h 4951702"/>
                <a:gd name="connsiteX50" fmla="*/ 308466 w 4828239"/>
                <a:gd name="connsiteY50" fmla="*/ 3546344 h 4951702"/>
                <a:gd name="connsiteX51" fmla="*/ 382742 w 4828239"/>
                <a:gd name="connsiteY51" fmla="*/ 3640869 h 4951702"/>
                <a:gd name="connsiteX52" fmla="*/ 418427 w 4828239"/>
                <a:gd name="connsiteY52" fmla="*/ 3687269 h 4951702"/>
                <a:gd name="connsiteX53" fmla="*/ 453386 w 4828239"/>
                <a:gd name="connsiteY53" fmla="*/ 3731671 h 4951702"/>
                <a:gd name="connsiteX54" fmla="*/ 753758 w 4828239"/>
                <a:gd name="connsiteY54" fmla="*/ 4059829 h 4951702"/>
                <a:gd name="connsiteX55" fmla="*/ 913479 w 4828239"/>
                <a:gd name="connsiteY55" fmla="*/ 4207472 h 4951702"/>
                <a:gd name="connsiteX56" fmla="*/ 1080736 w 4828239"/>
                <a:gd name="connsiteY56" fmla="*/ 4343584 h 4951702"/>
                <a:gd name="connsiteX57" fmla="*/ 1454385 w 4828239"/>
                <a:gd name="connsiteY57" fmla="*/ 4558875 h 4951702"/>
                <a:gd name="connsiteX58" fmla="*/ 1663411 w 4828239"/>
                <a:gd name="connsiteY58" fmla="*/ 4619712 h 4951702"/>
                <a:gd name="connsiteX59" fmla="*/ 1716984 w 4828239"/>
                <a:gd name="connsiteY59" fmla="*/ 4630427 h 4951702"/>
                <a:gd name="connsiteX60" fmla="*/ 1771011 w 4828239"/>
                <a:gd name="connsiteY60" fmla="*/ 4639417 h 4951702"/>
                <a:gd name="connsiteX61" fmla="*/ 1880064 w 4828239"/>
                <a:gd name="connsiteY61" fmla="*/ 4652311 h 4951702"/>
                <a:gd name="connsiteX62" fmla="*/ 1934909 w 4828239"/>
                <a:gd name="connsiteY62" fmla="*/ 4656487 h 4951702"/>
                <a:gd name="connsiteX63" fmla="*/ 1989935 w 4828239"/>
                <a:gd name="connsiteY63" fmla="*/ 4659393 h 4951702"/>
                <a:gd name="connsiteX64" fmla="*/ 2045142 w 4828239"/>
                <a:gd name="connsiteY64" fmla="*/ 4660664 h 4951702"/>
                <a:gd name="connsiteX65" fmla="*/ 2100440 w 4828239"/>
                <a:gd name="connsiteY65" fmla="*/ 4660392 h 4951702"/>
                <a:gd name="connsiteX66" fmla="*/ 2128135 w 4828239"/>
                <a:gd name="connsiteY66" fmla="*/ 4660119 h 4951702"/>
                <a:gd name="connsiteX67" fmla="*/ 2154831 w 4828239"/>
                <a:gd name="connsiteY67" fmla="*/ 4658939 h 4951702"/>
                <a:gd name="connsiteX68" fmla="*/ 2181436 w 4828239"/>
                <a:gd name="connsiteY68" fmla="*/ 4657577 h 4951702"/>
                <a:gd name="connsiteX69" fmla="*/ 2207950 w 4828239"/>
                <a:gd name="connsiteY69" fmla="*/ 4655398 h 4951702"/>
                <a:gd name="connsiteX70" fmla="*/ 2313098 w 4828239"/>
                <a:gd name="connsiteY70" fmla="*/ 4642413 h 4951702"/>
                <a:gd name="connsiteX71" fmla="*/ 2713625 w 4828239"/>
                <a:gd name="connsiteY71" fmla="*/ 4510932 h 4951702"/>
                <a:gd name="connsiteX72" fmla="*/ 3083643 w 4828239"/>
                <a:gd name="connsiteY72" fmla="*/ 4280386 h 4951702"/>
                <a:gd name="connsiteX73" fmla="*/ 3173355 w 4828239"/>
                <a:gd name="connsiteY73" fmla="*/ 4212648 h 4951702"/>
                <a:gd name="connsiteX74" fmla="*/ 3263067 w 4828239"/>
                <a:gd name="connsiteY74" fmla="*/ 4142640 h 4951702"/>
                <a:gd name="connsiteX75" fmla="*/ 3444762 w 4828239"/>
                <a:gd name="connsiteY75" fmla="*/ 3997357 h 4951702"/>
                <a:gd name="connsiteX76" fmla="*/ 3818229 w 4828239"/>
                <a:gd name="connsiteY76" fmla="*/ 3716144 h 4951702"/>
                <a:gd name="connsiteX77" fmla="*/ 4166182 w 4828239"/>
                <a:gd name="connsiteY77" fmla="*/ 3436474 h 4951702"/>
                <a:gd name="connsiteX78" fmla="*/ 4444399 w 4828239"/>
                <a:gd name="connsiteY78" fmla="*/ 3115943 h 4951702"/>
                <a:gd name="connsiteX79" fmla="*/ 4539196 w 4828239"/>
                <a:gd name="connsiteY79" fmla="*/ 2929618 h 4951702"/>
                <a:gd name="connsiteX80" fmla="*/ 4596946 w 4828239"/>
                <a:gd name="connsiteY80" fmla="*/ 2726040 h 4951702"/>
                <a:gd name="connsiteX81" fmla="*/ 4612927 w 4828239"/>
                <a:gd name="connsiteY81" fmla="*/ 2619257 h 4951702"/>
                <a:gd name="connsiteX82" fmla="*/ 4615561 w 4828239"/>
                <a:gd name="connsiteY82" fmla="*/ 2592198 h 4951702"/>
                <a:gd name="connsiteX83" fmla="*/ 4617558 w 4828239"/>
                <a:gd name="connsiteY83" fmla="*/ 2564595 h 4951702"/>
                <a:gd name="connsiteX84" fmla="*/ 4620464 w 4828239"/>
                <a:gd name="connsiteY84" fmla="*/ 2507571 h 4951702"/>
                <a:gd name="connsiteX85" fmla="*/ 4615470 w 4828239"/>
                <a:gd name="connsiteY85" fmla="*/ 2279568 h 4951702"/>
                <a:gd name="connsiteX86" fmla="*/ 4583416 w 4828239"/>
                <a:gd name="connsiteY86" fmla="*/ 2054379 h 4951702"/>
                <a:gd name="connsiteX87" fmla="*/ 4529026 w 4828239"/>
                <a:gd name="connsiteY87" fmla="*/ 1834639 h 4951702"/>
                <a:gd name="connsiteX88" fmla="*/ 4388556 w 4828239"/>
                <a:gd name="connsiteY88" fmla="*/ 1408324 h 4951702"/>
                <a:gd name="connsiteX89" fmla="*/ 4292851 w 4828239"/>
                <a:gd name="connsiteY89" fmla="*/ 1205927 h 4951702"/>
                <a:gd name="connsiteX90" fmla="*/ 4264975 w 4828239"/>
                <a:gd name="connsiteY90" fmla="*/ 1157439 h 4951702"/>
                <a:gd name="connsiteX91" fmla="*/ 4235646 w 4828239"/>
                <a:gd name="connsiteY91" fmla="*/ 1109859 h 4951702"/>
                <a:gd name="connsiteX92" fmla="*/ 4204591 w 4828239"/>
                <a:gd name="connsiteY92" fmla="*/ 1063368 h 4951702"/>
                <a:gd name="connsiteX93" fmla="*/ 4172175 w 4828239"/>
                <a:gd name="connsiteY93" fmla="*/ 1017876 h 4951702"/>
                <a:gd name="connsiteX94" fmla="*/ 3865265 w 4828239"/>
                <a:gd name="connsiteY94" fmla="*/ 697618 h 4951702"/>
                <a:gd name="connsiteX95" fmla="*/ 3495792 w 4828239"/>
                <a:gd name="connsiteY95" fmla="*/ 456267 h 4951702"/>
                <a:gd name="connsiteX96" fmla="*/ 3080011 w 4828239"/>
                <a:gd name="connsiteY96" fmla="*/ 304719 h 4951702"/>
                <a:gd name="connsiteX97" fmla="*/ 2638805 w 4828239"/>
                <a:gd name="connsiteY97" fmla="*/ 241884 h 4951702"/>
                <a:gd name="connsiteX98" fmla="*/ 2191696 w 4828239"/>
                <a:gd name="connsiteY98" fmla="*/ 257865 h 4951702"/>
                <a:gd name="connsiteX99" fmla="*/ 1752851 w 4828239"/>
                <a:gd name="connsiteY99" fmla="*/ 350120 h 4951702"/>
                <a:gd name="connsiteX100" fmla="*/ 1333074 w 4828239"/>
                <a:gd name="connsiteY100" fmla="*/ 510657 h 4951702"/>
                <a:gd name="connsiteX101" fmla="*/ 582960 w 4828239"/>
                <a:gd name="connsiteY101" fmla="*/ 1003893 h 4951702"/>
                <a:gd name="connsiteX102" fmla="*/ 276322 w 4828239"/>
                <a:gd name="connsiteY102" fmla="*/ 1333049 h 4951702"/>
                <a:gd name="connsiteX103" fmla="*/ 33882 w 4828239"/>
                <a:gd name="connsiteY103" fmla="*/ 1711057 h 4951702"/>
                <a:gd name="connsiteX104" fmla="*/ 0 w 4828239"/>
                <a:gd name="connsiteY104" fmla="*/ 1785501 h 4951702"/>
                <a:gd name="connsiteX105" fmla="*/ 0 w 4828239"/>
                <a:gd name="connsiteY105" fmla="*/ 1377082 h 4951702"/>
                <a:gd name="connsiteX106" fmla="*/ 111188 w 4828239"/>
                <a:gd name="connsiteY106" fmla="*/ 1208333 h 4951702"/>
                <a:gd name="connsiteX107" fmla="*/ 431321 w 4828239"/>
                <a:gd name="connsiteY107" fmla="*/ 841539 h 4951702"/>
                <a:gd name="connsiteX108" fmla="*/ 807876 w 4828239"/>
                <a:gd name="connsiteY108" fmla="*/ 533448 h 4951702"/>
                <a:gd name="connsiteX109" fmla="*/ 1228743 w 4828239"/>
                <a:gd name="connsiteY109" fmla="*/ 288828 h 4951702"/>
                <a:gd name="connsiteX110" fmla="*/ 2163003 w 4828239"/>
                <a:gd name="connsiteY110" fmla="*/ 19056 h 4951702"/>
                <a:gd name="connsiteX111" fmla="*/ 2407249 w 4828239"/>
                <a:gd name="connsiteY111" fmla="*/ 1168 h 4951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4828239" h="4951702">
                  <a:moveTo>
                    <a:pt x="2407249" y="1168"/>
                  </a:moveTo>
                  <a:cubicBezTo>
                    <a:pt x="2488914" y="-1193"/>
                    <a:pt x="2570658" y="33"/>
                    <a:pt x="2651971" y="4800"/>
                  </a:cubicBezTo>
                  <a:cubicBezTo>
                    <a:pt x="2814869" y="14698"/>
                    <a:pt x="2977677" y="38942"/>
                    <a:pt x="3136762" y="80075"/>
                  </a:cubicBezTo>
                  <a:cubicBezTo>
                    <a:pt x="3295846" y="121117"/>
                    <a:pt x="3451209" y="179231"/>
                    <a:pt x="3598035" y="254778"/>
                  </a:cubicBezTo>
                  <a:cubicBezTo>
                    <a:pt x="3744680" y="330325"/>
                    <a:pt x="3883516" y="422670"/>
                    <a:pt x="4006734" y="532540"/>
                  </a:cubicBezTo>
                  <a:cubicBezTo>
                    <a:pt x="4130043" y="642320"/>
                    <a:pt x="4238460" y="767354"/>
                    <a:pt x="4333530" y="900560"/>
                  </a:cubicBezTo>
                  <a:lnTo>
                    <a:pt x="4368761" y="950864"/>
                  </a:lnTo>
                  <a:lnTo>
                    <a:pt x="4402539" y="1002077"/>
                  </a:lnTo>
                  <a:cubicBezTo>
                    <a:pt x="4413436" y="1019329"/>
                    <a:pt x="4424604" y="1036491"/>
                    <a:pt x="4435319" y="1053834"/>
                  </a:cubicBezTo>
                  <a:lnTo>
                    <a:pt x="4466918" y="1106317"/>
                  </a:lnTo>
                  <a:cubicBezTo>
                    <a:pt x="4508233" y="1176779"/>
                    <a:pt x="4547187" y="1248604"/>
                    <a:pt x="4582327" y="1322244"/>
                  </a:cubicBezTo>
                  <a:cubicBezTo>
                    <a:pt x="4652789" y="1469524"/>
                    <a:pt x="4707088" y="1624523"/>
                    <a:pt x="4740322" y="1783517"/>
                  </a:cubicBezTo>
                  <a:cubicBezTo>
                    <a:pt x="4756848" y="1863060"/>
                    <a:pt x="4768380" y="1943238"/>
                    <a:pt x="4777370" y="2023507"/>
                  </a:cubicBezTo>
                  <a:cubicBezTo>
                    <a:pt x="4786540" y="2103685"/>
                    <a:pt x="4793895" y="2183772"/>
                    <a:pt x="4801432" y="2263678"/>
                  </a:cubicBezTo>
                  <a:cubicBezTo>
                    <a:pt x="4808605" y="2343674"/>
                    <a:pt x="4814961" y="2423670"/>
                    <a:pt x="4820591" y="2503848"/>
                  </a:cubicBezTo>
                  <a:lnTo>
                    <a:pt x="4824496" y="2564050"/>
                  </a:lnTo>
                  <a:cubicBezTo>
                    <a:pt x="4825222" y="2573947"/>
                    <a:pt x="4825676" y="2584571"/>
                    <a:pt x="4826221" y="2595013"/>
                  </a:cubicBezTo>
                  <a:cubicBezTo>
                    <a:pt x="4826766" y="2605455"/>
                    <a:pt x="4827311" y="2615989"/>
                    <a:pt x="4827492" y="2626522"/>
                  </a:cubicBezTo>
                  <a:cubicBezTo>
                    <a:pt x="4828854" y="2668563"/>
                    <a:pt x="4828400" y="2710967"/>
                    <a:pt x="4825767" y="2753462"/>
                  </a:cubicBezTo>
                  <a:cubicBezTo>
                    <a:pt x="4815960" y="2923534"/>
                    <a:pt x="4770287" y="3094877"/>
                    <a:pt x="4696465" y="3252055"/>
                  </a:cubicBezTo>
                  <a:cubicBezTo>
                    <a:pt x="4622825" y="3409687"/>
                    <a:pt x="4521308" y="3551156"/>
                    <a:pt x="4409077" y="3675464"/>
                  </a:cubicBezTo>
                  <a:cubicBezTo>
                    <a:pt x="4352961" y="3737845"/>
                    <a:pt x="4294031" y="3796321"/>
                    <a:pt x="4233920" y="3851983"/>
                  </a:cubicBezTo>
                  <a:cubicBezTo>
                    <a:pt x="4173809" y="3907645"/>
                    <a:pt x="4112882" y="3961218"/>
                    <a:pt x="4051318" y="4012430"/>
                  </a:cubicBezTo>
                  <a:cubicBezTo>
                    <a:pt x="3928463" y="4115308"/>
                    <a:pt x="3802884" y="4209107"/>
                    <a:pt x="3680392" y="4301543"/>
                  </a:cubicBezTo>
                  <a:lnTo>
                    <a:pt x="3587048" y="4372096"/>
                  </a:lnTo>
                  <a:cubicBezTo>
                    <a:pt x="3555449" y="4395795"/>
                    <a:pt x="3523578" y="4419676"/>
                    <a:pt x="3491161" y="4443103"/>
                  </a:cubicBezTo>
                  <a:cubicBezTo>
                    <a:pt x="3458836" y="4466621"/>
                    <a:pt x="3426147" y="4490047"/>
                    <a:pt x="3392914" y="4513202"/>
                  </a:cubicBezTo>
                  <a:cubicBezTo>
                    <a:pt x="3359590" y="4536175"/>
                    <a:pt x="3325993" y="4558966"/>
                    <a:pt x="3291579" y="4581303"/>
                  </a:cubicBezTo>
                  <a:cubicBezTo>
                    <a:pt x="3223114" y="4626069"/>
                    <a:pt x="3152471" y="4669472"/>
                    <a:pt x="3078830" y="4709153"/>
                  </a:cubicBezTo>
                  <a:cubicBezTo>
                    <a:pt x="3005281" y="4749014"/>
                    <a:pt x="2929189" y="4786061"/>
                    <a:pt x="2850010" y="4817842"/>
                  </a:cubicBezTo>
                  <a:cubicBezTo>
                    <a:pt x="2692378" y="4882312"/>
                    <a:pt x="2523032" y="4925806"/>
                    <a:pt x="2352052" y="4942876"/>
                  </a:cubicBezTo>
                  <a:cubicBezTo>
                    <a:pt x="2309285" y="4946963"/>
                    <a:pt x="2266517" y="4950050"/>
                    <a:pt x="2223840" y="4950958"/>
                  </a:cubicBezTo>
                  <a:lnTo>
                    <a:pt x="2191787" y="4951684"/>
                  </a:lnTo>
                  <a:cubicBezTo>
                    <a:pt x="2181163" y="4951775"/>
                    <a:pt x="2170449" y="4951503"/>
                    <a:pt x="2159825" y="4951503"/>
                  </a:cubicBezTo>
                  <a:lnTo>
                    <a:pt x="2127953" y="4951139"/>
                  </a:lnTo>
                  <a:lnTo>
                    <a:pt x="2096990" y="4949959"/>
                  </a:lnTo>
                  <a:cubicBezTo>
                    <a:pt x="2014542" y="4947326"/>
                    <a:pt x="1931912" y="4940788"/>
                    <a:pt x="1849646" y="4930255"/>
                  </a:cubicBezTo>
                  <a:cubicBezTo>
                    <a:pt x="1767288" y="4920267"/>
                    <a:pt x="1685113" y="4905920"/>
                    <a:pt x="1603845" y="4886852"/>
                  </a:cubicBezTo>
                  <a:cubicBezTo>
                    <a:pt x="1522668" y="4867601"/>
                    <a:pt x="1442127" y="4844811"/>
                    <a:pt x="1362403" y="4818841"/>
                  </a:cubicBezTo>
                  <a:cubicBezTo>
                    <a:pt x="1203228" y="4766449"/>
                    <a:pt x="1045868" y="4701253"/>
                    <a:pt x="900222" y="4614355"/>
                  </a:cubicBezTo>
                  <a:cubicBezTo>
                    <a:pt x="754485" y="4527639"/>
                    <a:pt x="624366" y="4417678"/>
                    <a:pt x="510682" y="4296004"/>
                  </a:cubicBezTo>
                  <a:cubicBezTo>
                    <a:pt x="453568" y="4235258"/>
                    <a:pt x="401629" y="4170607"/>
                    <a:pt x="352778" y="4104412"/>
                  </a:cubicBezTo>
                  <a:cubicBezTo>
                    <a:pt x="304199" y="4037945"/>
                    <a:pt x="257980" y="3970479"/>
                    <a:pt x="214850" y="3901561"/>
                  </a:cubicBezTo>
                  <a:cubicBezTo>
                    <a:pt x="203772" y="3884490"/>
                    <a:pt x="193330" y="3867147"/>
                    <a:pt x="182615" y="3849894"/>
                  </a:cubicBezTo>
                  <a:lnTo>
                    <a:pt x="151833" y="3799772"/>
                  </a:lnTo>
                  <a:cubicBezTo>
                    <a:pt x="132129" y="3767356"/>
                    <a:pt x="111699" y="3735212"/>
                    <a:pt x="91087" y="3702614"/>
                  </a:cubicBezTo>
                  <a:lnTo>
                    <a:pt x="0" y="3558952"/>
                  </a:lnTo>
                  <a:lnTo>
                    <a:pt x="0" y="3152786"/>
                  </a:lnTo>
                  <a:lnTo>
                    <a:pt x="21078" y="3185589"/>
                  </a:lnTo>
                  <a:cubicBezTo>
                    <a:pt x="63392" y="3246607"/>
                    <a:pt x="110427" y="3305810"/>
                    <a:pt x="159097" y="3365285"/>
                  </a:cubicBezTo>
                  <a:cubicBezTo>
                    <a:pt x="207767" y="3424851"/>
                    <a:pt x="258616" y="3484417"/>
                    <a:pt x="308466" y="3546344"/>
                  </a:cubicBezTo>
                  <a:cubicBezTo>
                    <a:pt x="333437" y="3577217"/>
                    <a:pt x="358135" y="3608816"/>
                    <a:pt x="382742" y="3640869"/>
                  </a:cubicBezTo>
                  <a:lnTo>
                    <a:pt x="418427" y="3687269"/>
                  </a:lnTo>
                  <a:cubicBezTo>
                    <a:pt x="430141" y="3702069"/>
                    <a:pt x="441309" y="3717233"/>
                    <a:pt x="453386" y="3731671"/>
                  </a:cubicBezTo>
                  <a:cubicBezTo>
                    <a:pt x="547638" y="3849168"/>
                    <a:pt x="649881" y="3957313"/>
                    <a:pt x="753758" y="4059829"/>
                  </a:cubicBezTo>
                  <a:cubicBezTo>
                    <a:pt x="805970" y="4110859"/>
                    <a:pt x="859089" y="4160164"/>
                    <a:pt x="913479" y="4207472"/>
                  </a:cubicBezTo>
                  <a:cubicBezTo>
                    <a:pt x="967869" y="4254780"/>
                    <a:pt x="1023258" y="4300544"/>
                    <a:pt x="1080736" y="4343584"/>
                  </a:cubicBezTo>
                  <a:cubicBezTo>
                    <a:pt x="1195237" y="4429846"/>
                    <a:pt x="1318727" y="4506937"/>
                    <a:pt x="1454385" y="4558875"/>
                  </a:cubicBezTo>
                  <a:cubicBezTo>
                    <a:pt x="1522033" y="4584845"/>
                    <a:pt x="1592132" y="4604730"/>
                    <a:pt x="1663411" y="4619712"/>
                  </a:cubicBezTo>
                  <a:cubicBezTo>
                    <a:pt x="1681299" y="4623254"/>
                    <a:pt x="1699006" y="4627340"/>
                    <a:pt x="1716984" y="4630427"/>
                  </a:cubicBezTo>
                  <a:lnTo>
                    <a:pt x="1771011" y="4639417"/>
                  </a:lnTo>
                  <a:cubicBezTo>
                    <a:pt x="1807241" y="4644229"/>
                    <a:pt x="1843471" y="4649314"/>
                    <a:pt x="1880064" y="4652311"/>
                  </a:cubicBezTo>
                  <a:cubicBezTo>
                    <a:pt x="1898316" y="4654036"/>
                    <a:pt x="1916567" y="4655670"/>
                    <a:pt x="1934909" y="4656487"/>
                  </a:cubicBezTo>
                  <a:cubicBezTo>
                    <a:pt x="1953251" y="4657395"/>
                    <a:pt x="1971502" y="4658848"/>
                    <a:pt x="1989935" y="4659393"/>
                  </a:cubicBezTo>
                  <a:lnTo>
                    <a:pt x="2045142" y="4660664"/>
                  </a:lnTo>
                  <a:cubicBezTo>
                    <a:pt x="2063484" y="4661118"/>
                    <a:pt x="2082008" y="4660482"/>
                    <a:pt x="2100440" y="4660392"/>
                  </a:cubicBezTo>
                  <a:lnTo>
                    <a:pt x="2128135" y="4660119"/>
                  </a:lnTo>
                  <a:cubicBezTo>
                    <a:pt x="2137124" y="4659847"/>
                    <a:pt x="2145932" y="4659302"/>
                    <a:pt x="2154831" y="4658939"/>
                  </a:cubicBezTo>
                  <a:cubicBezTo>
                    <a:pt x="2163729" y="4658485"/>
                    <a:pt x="2172628" y="4658212"/>
                    <a:pt x="2181436" y="4657577"/>
                  </a:cubicBezTo>
                  <a:lnTo>
                    <a:pt x="2207950" y="4655398"/>
                  </a:lnTo>
                  <a:cubicBezTo>
                    <a:pt x="2243272" y="4652583"/>
                    <a:pt x="2278321" y="4647861"/>
                    <a:pt x="2313098" y="4642413"/>
                  </a:cubicBezTo>
                  <a:cubicBezTo>
                    <a:pt x="2452298" y="4619349"/>
                    <a:pt x="2586139" y="4574221"/>
                    <a:pt x="2713625" y="4510932"/>
                  </a:cubicBezTo>
                  <a:cubicBezTo>
                    <a:pt x="2841565" y="4448369"/>
                    <a:pt x="2963330" y="4368282"/>
                    <a:pt x="3083643" y="4280386"/>
                  </a:cubicBezTo>
                  <a:cubicBezTo>
                    <a:pt x="3113698" y="4258503"/>
                    <a:pt x="3143572" y="4235712"/>
                    <a:pt x="3173355" y="4212648"/>
                  </a:cubicBezTo>
                  <a:cubicBezTo>
                    <a:pt x="3203319" y="4189675"/>
                    <a:pt x="3233193" y="4166339"/>
                    <a:pt x="3263067" y="4142640"/>
                  </a:cubicBezTo>
                  <a:lnTo>
                    <a:pt x="3444762" y="3997357"/>
                  </a:lnTo>
                  <a:cubicBezTo>
                    <a:pt x="3569432" y="3898473"/>
                    <a:pt x="3695284" y="3806401"/>
                    <a:pt x="3818229" y="3716144"/>
                  </a:cubicBezTo>
                  <a:cubicBezTo>
                    <a:pt x="3941084" y="3625886"/>
                    <a:pt x="4059309" y="3534721"/>
                    <a:pt x="4166182" y="3436474"/>
                  </a:cubicBezTo>
                  <a:cubicBezTo>
                    <a:pt x="4273056" y="3338408"/>
                    <a:pt x="4369578" y="3233895"/>
                    <a:pt x="4444399" y="3115943"/>
                  </a:cubicBezTo>
                  <a:cubicBezTo>
                    <a:pt x="4481809" y="3057013"/>
                    <a:pt x="4513772" y="2994905"/>
                    <a:pt x="4539196" y="2929618"/>
                  </a:cubicBezTo>
                  <a:cubicBezTo>
                    <a:pt x="4564802" y="2864422"/>
                    <a:pt x="4583235" y="2796139"/>
                    <a:pt x="4596946" y="2726040"/>
                  </a:cubicBezTo>
                  <a:cubicBezTo>
                    <a:pt x="4603756" y="2690991"/>
                    <a:pt x="4609204" y="2655306"/>
                    <a:pt x="4612927" y="2619257"/>
                  </a:cubicBezTo>
                  <a:cubicBezTo>
                    <a:pt x="4614017" y="2610268"/>
                    <a:pt x="4614743" y="2601188"/>
                    <a:pt x="4615561" y="2592198"/>
                  </a:cubicBezTo>
                  <a:cubicBezTo>
                    <a:pt x="4616287" y="2583118"/>
                    <a:pt x="4617195" y="2574220"/>
                    <a:pt x="4617558" y="2564595"/>
                  </a:cubicBezTo>
                  <a:lnTo>
                    <a:pt x="4620464" y="2507571"/>
                  </a:lnTo>
                  <a:cubicBezTo>
                    <a:pt x="4623097" y="2431479"/>
                    <a:pt x="4621462" y="2355297"/>
                    <a:pt x="4615470" y="2279568"/>
                  </a:cubicBezTo>
                  <a:cubicBezTo>
                    <a:pt x="4609658" y="2203748"/>
                    <a:pt x="4598490" y="2128564"/>
                    <a:pt x="4583416" y="2054379"/>
                  </a:cubicBezTo>
                  <a:cubicBezTo>
                    <a:pt x="4568162" y="1980194"/>
                    <a:pt x="4549094" y="1907008"/>
                    <a:pt x="4529026" y="1834639"/>
                  </a:cubicBezTo>
                  <a:cubicBezTo>
                    <a:pt x="4488983" y="1689810"/>
                    <a:pt x="4444762" y="1546888"/>
                    <a:pt x="4388556" y="1408324"/>
                  </a:cubicBezTo>
                  <a:cubicBezTo>
                    <a:pt x="4360407" y="1339133"/>
                    <a:pt x="4328990" y="1271213"/>
                    <a:pt x="4292851" y="1205927"/>
                  </a:cubicBezTo>
                  <a:cubicBezTo>
                    <a:pt x="4284043" y="1189492"/>
                    <a:pt x="4274327" y="1173511"/>
                    <a:pt x="4264975" y="1157439"/>
                  </a:cubicBezTo>
                  <a:cubicBezTo>
                    <a:pt x="4255350" y="1141458"/>
                    <a:pt x="4245361" y="1125749"/>
                    <a:pt x="4235646" y="1109859"/>
                  </a:cubicBezTo>
                  <a:lnTo>
                    <a:pt x="4204591" y="1063368"/>
                  </a:lnTo>
                  <a:lnTo>
                    <a:pt x="4172175" y="1017876"/>
                  </a:lnTo>
                  <a:cubicBezTo>
                    <a:pt x="4083462" y="898290"/>
                    <a:pt x="3979312" y="791326"/>
                    <a:pt x="3865265" y="697618"/>
                  </a:cubicBezTo>
                  <a:cubicBezTo>
                    <a:pt x="3751490" y="603638"/>
                    <a:pt x="3627909" y="521917"/>
                    <a:pt x="3495792" y="456267"/>
                  </a:cubicBezTo>
                  <a:cubicBezTo>
                    <a:pt x="3363766" y="390436"/>
                    <a:pt x="3224022" y="339950"/>
                    <a:pt x="3080011" y="304719"/>
                  </a:cubicBezTo>
                  <a:cubicBezTo>
                    <a:pt x="2935999" y="269397"/>
                    <a:pt x="2787992" y="249057"/>
                    <a:pt x="2638805" y="241884"/>
                  </a:cubicBezTo>
                  <a:cubicBezTo>
                    <a:pt x="2489345" y="234347"/>
                    <a:pt x="2340067" y="239341"/>
                    <a:pt x="2191696" y="257865"/>
                  </a:cubicBezTo>
                  <a:cubicBezTo>
                    <a:pt x="2043417" y="276479"/>
                    <a:pt x="1896500" y="307624"/>
                    <a:pt x="1752851" y="350120"/>
                  </a:cubicBezTo>
                  <a:cubicBezTo>
                    <a:pt x="1609112" y="392433"/>
                    <a:pt x="1468914" y="447187"/>
                    <a:pt x="1333074" y="510657"/>
                  </a:cubicBezTo>
                  <a:cubicBezTo>
                    <a:pt x="1060578" y="636236"/>
                    <a:pt x="806151" y="802767"/>
                    <a:pt x="582960" y="1003893"/>
                  </a:cubicBezTo>
                  <a:cubicBezTo>
                    <a:pt x="471728" y="1104774"/>
                    <a:pt x="368668" y="1214825"/>
                    <a:pt x="276322" y="1333049"/>
                  </a:cubicBezTo>
                  <a:cubicBezTo>
                    <a:pt x="183795" y="1451092"/>
                    <a:pt x="102164" y="1577669"/>
                    <a:pt x="33882" y="1711057"/>
                  </a:cubicBezTo>
                  <a:lnTo>
                    <a:pt x="0" y="1785501"/>
                  </a:lnTo>
                  <a:lnTo>
                    <a:pt x="0" y="1377082"/>
                  </a:lnTo>
                  <a:lnTo>
                    <a:pt x="111188" y="1208333"/>
                  </a:lnTo>
                  <a:cubicBezTo>
                    <a:pt x="206927" y="1076920"/>
                    <a:pt x="314732" y="954315"/>
                    <a:pt x="431321" y="841539"/>
                  </a:cubicBezTo>
                  <a:cubicBezTo>
                    <a:pt x="548183" y="728763"/>
                    <a:pt x="674488" y="625885"/>
                    <a:pt x="807876" y="533448"/>
                  </a:cubicBezTo>
                  <a:cubicBezTo>
                    <a:pt x="941446" y="441103"/>
                    <a:pt x="1082007" y="358837"/>
                    <a:pt x="1228743" y="288828"/>
                  </a:cubicBezTo>
                  <a:cubicBezTo>
                    <a:pt x="1522578" y="149811"/>
                    <a:pt x="1838931" y="57919"/>
                    <a:pt x="2163003" y="19056"/>
                  </a:cubicBezTo>
                  <a:cubicBezTo>
                    <a:pt x="2243998" y="9477"/>
                    <a:pt x="2325584" y="3529"/>
                    <a:pt x="2407249" y="116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B2935CA6-94DE-46EF-8BB1-9DB074B6C4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960593"/>
              <a:ext cx="4814598" cy="4884231"/>
            </a:xfrm>
            <a:custGeom>
              <a:avLst/>
              <a:gdLst>
                <a:gd name="connsiteX0" fmla="*/ 2550817 w 4814598"/>
                <a:gd name="connsiteY0" fmla="*/ 544811 h 4884231"/>
                <a:gd name="connsiteX1" fmla="*/ 1694919 w 4814598"/>
                <a:gd name="connsiteY1" fmla="*/ 709526 h 4884231"/>
                <a:gd name="connsiteX2" fmla="*/ 932184 w 4814598"/>
                <a:gd name="connsiteY2" fmla="*/ 1163171 h 4884231"/>
                <a:gd name="connsiteX3" fmla="*/ 407894 w 4814598"/>
                <a:gd name="connsiteY3" fmla="*/ 1812768 h 4884231"/>
                <a:gd name="connsiteX4" fmla="*/ 220025 w 4814598"/>
                <a:gd name="connsiteY4" fmla="*/ 2558977 h 4884231"/>
                <a:gd name="connsiteX5" fmla="*/ 530204 w 4814598"/>
                <a:gd name="connsiteY5" fmla="*/ 3236995 h 4884231"/>
                <a:gd name="connsiteX6" fmla="*/ 697098 w 4814598"/>
                <a:gd name="connsiteY6" fmla="*/ 3471717 h 4884231"/>
                <a:gd name="connsiteX7" fmla="*/ 1333800 w 4814598"/>
                <a:gd name="connsiteY7" fmla="*/ 4121677 h 4884231"/>
                <a:gd name="connsiteX8" fmla="*/ 2170902 w 4814598"/>
                <a:gd name="connsiteY8" fmla="*/ 4339420 h 4884231"/>
                <a:gd name="connsiteX9" fmla="*/ 2709357 w 4814598"/>
                <a:gd name="connsiteY9" fmla="*/ 4200765 h 4884231"/>
                <a:gd name="connsiteX10" fmla="*/ 3290852 w 4814598"/>
                <a:gd name="connsiteY10" fmla="*/ 3800420 h 4884231"/>
                <a:gd name="connsiteX11" fmla="*/ 3434410 w 4814598"/>
                <a:gd name="connsiteY11" fmla="*/ 3689188 h 4884231"/>
                <a:gd name="connsiteX12" fmla="*/ 4069660 w 4814598"/>
                <a:gd name="connsiteY12" fmla="*/ 3124945 h 4884231"/>
                <a:gd name="connsiteX13" fmla="*/ 4269787 w 4814598"/>
                <a:gd name="connsiteY13" fmla="*/ 2558977 h 4884231"/>
                <a:gd name="connsiteX14" fmla="*/ 3797526 w 4814598"/>
                <a:gd name="connsiteY14" fmla="*/ 1099701 h 4884231"/>
                <a:gd name="connsiteX15" fmla="*/ 3273691 w 4814598"/>
                <a:gd name="connsiteY15" fmla="*/ 695179 h 4884231"/>
                <a:gd name="connsiteX16" fmla="*/ 2550817 w 4814598"/>
                <a:gd name="connsiteY16" fmla="*/ 544811 h 4884231"/>
                <a:gd name="connsiteX17" fmla="*/ 2550817 w 4814598"/>
                <a:gd name="connsiteY17" fmla="*/ 0 h 4884231"/>
                <a:gd name="connsiteX18" fmla="*/ 4814598 w 4814598"/>
                <a:gd name="connsiteY18" fmla="*/ 2558977 h 4884231"/>
                <a:gd name="connsiteX19" fmla="*/ 3626365 w 4814598"/>
                <a:gd name="connsiteY19" fmla="*/ 4229640 h 4884231"/>
                <a:gd name="connsiteX20" fmla="*/ 2170902 w 4814598"/>
                <a:gd name="connsiteY20" fmla="*/ 4884231 h 4884231"/>
                <a:gd name="connsiteX21" fmla="*/ 246267 w 4814598"/>
                <a:gd name="connsiteY21" fmla="*/ 3777538 h 4884231"/>
                <a:gd name="connsiteX22" fmla="*/ 40127 w 4814598"/>
                <a:gd name="connsiteY22" fmla="*/ 3489366 h 4884231"/>
                <a:gd name="connsiteX23" fmla="*/ 0 w 4814598"/>
                <a:gd name="connsiteY23" fmla="*/ 3432245 h 4884231"/>
                <a:gd name="connsiteX24" fmla="*/ 0 w 4814598"/>
                <a:gd name="connsiteY24" fmla="*/ 1432577 h 4884231"/>
                <a:gd name="connsiteX25" fmla="*/ 54624 w 4814598"/>
                <a:gd name="connsiteY25" fmla="*/ 1339196 h 4884231"/>
                <a:gd name="connsiteX26" fmla="*/ 2550817 w 4814598"/>
                <a:gd name="connsiteY26" fmla="*/ 0 h 4884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14598" h="4884231">
                  <a:moveTo>
                    <a:pt x="2550817" y="544811"/>
                  </a:moveTo>
                  <a:cubicBezTo>
                    <a:pt x="2270966" y="544811"/>
                    <a:pt x="1974952" y="601744"/>
                    <a:pt x="1694919" y="709526"/>
                  </a:cubicBezTo>
                  <a:cubicBezTo>
                    <a:pt x="1417883" y="816127"/>
                    <a:pt x="1154103" y="973032"/>
                    <a:pt x="932184" y="1163171"/>
                  </a:cubicBezTo>
                  <a:cubicBezTo>
                    <a:pt x="710536" y="1353038"/>
                    <a:pt x="529296" y="1577682"/>
                    <a:pt x="407894" y="1812768"/>
                  </a:cubicBezTo>
                  <a:cubicBezTo>
                    <a:pt x="283223" y="2054210"/>
                    <a:pt x="220025" y="2305277"/>
                    <a:pt x="220025" y="2558977"/>
                  </a:cubicBezTo>
                  <a:cubicBezTo>
                    <a:pt x="220025" y="2801418"/>
                    <a:pt x="315095" y="2942070"/>
                    <a:pt x="530204" y="3236995"/>
                  </a:cubicBezTo>
                  <a:cubicBezTo>
                    <a:pt x="584050" y="3310817"/>
                    <a:pt x="639711" y="3387181"/>
                    <a:pt x="697098" y="3471717"/>
                  </a:cubicBezTo>
                  <a:cubicBezTo>
                    <a:pt x="900040" y="3770818"/>
                    <a:pt x="1108249" y="3983476"/>
                    <a:pt x="1333800" y="4121677"/>
                  </a:cubicBezTo>
                  <a:cubicBezTo>
                    <a:pt x="1572882" y="4268231"/>
                    <a:pt x="1846740" y="4339420"/>
                    <a:pt x="2170902" y="4339420"/>
                  </a:cubicBezTo>
                  <a:cubicBezTo>
                    <a:pt x="2354867" y="4339420"/>
                    <a:pt x="2525938" y="4295381"/>
                    <a:pt x="2709357" y="4200765"/>
                  </a:cubicBezTo>
                  <a:cubicBezTo>
                    <a:pt x="2897680" y="4103607"/>
                    <a:pt x="3084097" y="3961956"/>
                    <a:pt x="3290852" y="3800420"/>
                  </a:cubicBezTo>
                  <a:cubicBezTo>
                    <a:pt x="3339340" y="3762556"/>
                    <a:pt x="3387647" y="3725236"/>
                    <a:pt x="3434410" y="3689188"/>
                  </a:cubicBezTo>
                  <a:cubicBezTo>
                    <a:pt x="3682844" y="3497505"/>
                    <a:pt x="3917476" y="3316446"/>
                    <a:pt x="4069660" y="3124945"/>
                  </a:cubicBezTo>
                  <a:cubicBezTo>
                    <a:pt x="4209948" y="2948426"/>
                    <a:pt x="4269787" y="2779172"/>
                    <a:pt x="4269787" y="2558977"/>
                  </a:cubicBezTo>
                  <a:cubicBezTo>
                    <a:pt x="4269787" y="1980933"/>
                    <a:pt x="4102076" y="1462636"/>
                    <a:pt x="3797526" y="1099701"/>
                  </a:cubicBezTo>
                  <a:cubicBezTo>
                    <a:pt x="3650427" y="924453"/>
                    <a:pt x="3474272" y="788342"/>
                    <a:pt x="3273691" y="695179"/>
                  </a:cubicBezTo>
                  <a:cubicBezTo>
                    <a:pt x="3058944" y="595388"/>
                    <a:pt x="2815686" y="544811"/>
                    <a:pt x="2550817" y="544811"/>
                  </a:cubicBezTo>
                  <a:close/>
                  <a:moveTo>
                    <a:pt x="2550817" y="0"/>
                  </a:moveTo>
                  <a:cubicBezTo>
                    <a:pt x="3970050" y="0"/>
                    <a:pt x="4814598" y="1145647"/>
                    <a:pt x="4814598" y="2558977"/>
                  </a:cubicBezTo>
                  <a:cubicBezTo>
                    <a:pt x="4814598" y="3376738"/>
                    <a:pt x="4225839" y="3761193"/>
                    <a:pt x="3626365" y="4229640"/>
                  </a:cubicBezTo>
                  <a:cubicBezTo>
                    <a:pt x="3189699" y="4570874"/>
                    <a:pt x="2769014" y="4884231"/>
                    <a:pt x="2170902" y="4884231"/>
                  </a:cubicBezTo>
                  <a:cubicBezTo>
                    <a:pt x="1283950" y="4884231"/>
                    <a:pt x="708085" y="4458279"/>
                    <a:pt x="246267" y="3777538"/>
                  </a:cubicBezTo>
                  <a:cubicBezTo>
                    <a:pt x="176985" y="3675432"/>
                    <a:pt x="106654" y="3581344"/>
                    <a:pt x="40127" y="3489366"/>
                  </a:cubicBezTo>
                  <a:lnTo>
                    <a:pt x="0" y="3432245"/>
                  </a:lnTo>
                  <a:lnTo>
                    <a:pt x="0" y="1432577"/>
                  </a:lnTo>
                  <a:lnTo>
                    <a:pt x="54624" y="1339196"/>
                  </a:lnTo>
                  <a:cubicBezTo>
                    <a:pt x="578230" y="541497"/>
                    <a:pt x="1569352" y="0"/>
                    <a:pt x="2550817"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352A8D1-612B-42BB-A925-A3EF53F720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960593"/>
              <a:ext cx="4814598" cy="4884231"/>
            </a:xfrm>
            <a:custGeom>
              <a:avLst/>
              <a:gdLst>
                <a:gd name="connsiteX0" fmla="*/ 2550817 w 4814598"/>
                <a:gd name="connsiteY0" fmla="*/ 454009 h 4884231"/>
                <a:gd name="connsiteX1" fmla="*/ 1662321 w 4814598"/>
                <a:gd name="connsiteY1" fmla="*/ 624807 h 4884231"/>
                <a:gd name="connsiteX2" fmla="*/ 873072 w 4814598"/>
                <a:gd name="connsiteY2" fmla="*/ 1094253 h 4884231"/>
                <a:gd name="connsiteX3" fmla="*/ 327171 w 4814598"/>
                <a:gd name="connsiteY3" fmla="*/ 1771181 h 4884231"/>
                <a:gd name="connsiteX4" fmla="*/ 129223 w 4814598"/>
                <a:gd name="connsiteY4" fmla="*/ 2558977 h 4884231"/>
                <a:gd name="connsiteX5" fmla="*/ 456836 w 4814598"/>
                <a:gd name="connsiteY5" fmla="*/ 3290477 h 4884231"/>
                <a:gd name="connsiteX6" fmla="*/ 621914 w 4814598"/>
                <a:gd name="connsiteY6" fmla="*/ 3522657 h 4884231"/>
                <a:gd name="connsiteX7" fmla="*/ 2170902 w 4814598"/>
                <a:gd name="connsiteY7" fmla="*/ 4430222 h 4884231"/>
                <a:gd name="connsiteX8" fmla="*/ 3346786 w 4814598"/>
                <a:gd name="connsiteY8" fmla="*/ 3871881 h 4884231"/>
                <a:gd name="connsiteX9" fmla="*/ 3489890 w 4814598"/>
                <a:gd name="connsiteY9" fmla="*/ 3761012 h 4884231"/>
                <a:gd name="connsiteX10" fmla="*/ 4140757 w 4814598"/>
                <a:gd name="connsiteY10" fmla="*/ 3181424 h 4884231"/>
                <a:gd name="connsiteX11" fmla="*/ 4360589 w 4814598"/>
                <a:gd name="connsiteY11" fmla="*/ 2558977 h 4884231"/>
                <a:gd name="connsiteX12" fmla="*/ 3867171 w 4814598"/>
                <a:gd name="connsiteY12" fmla="*/ 1041315 h 4884231"/>
                <a:gd name="connsiteX13" fmla="*/ 3312009 w 4814598"/>
                <a:gd name="connsiteY13" fmla="*/ 612822 h 4884231"/>
                <a:gd name="connsiteX14" fmla="*/ 2550817 w 4814598"/>
                <a:gd name="connsiteY14" fmla="*/ 454009 h 4884231"/>
                <a:gd name="connsiteX15" fmla="*/ 2550817 w 4814598"/>
                <a:gd name="connsiteY15" fmla="*/ 0 h 4884231"/>
                <a:gd name="connsiteX16" fmla="*/ 4814598 w 4814598"/>
                <a:gd name="connsiteY16" fmla="*/ 2558977 h 4884231"/>
                <a:gd name="connsiteX17" fmla="*/ 3626365 w 4814598"/>
                <a:gd name="connsiteY17" fmla="*/ 4229640 h 4884231"/>
                <a:gd name="connsiteX18" fmla="*/ 2170902 w 4814598"/>
                <a:gd name="connsiteY18" fmla="*/ 4884231 h 4884231"/>
                <a:gd name="connsiteX19" fmla="*/ 246267 w 4814598"/>
                <a:gd name="connsiteY19" fmla="*/ 3777538 h 4884231"/>
                <a:gd name="connsiteX20" fmla="*/ 40127 w 4814598"/>
                <a:gd name="connsiteY20" fmla="*/ 3489366 h 4884231"/>
                <a:gd name="connsiteX21" fmla="*/ 0 w 4814598"/>
                <a:gd name="connsiteY21" fmla="*/ 3432245 h 4884231"/>
                <a:gd name="connsiteX22" fmla="*/ 0 w 4814598"/>
                <a:gd name="connsiteY22" fmla="*/ 1432577 h 4884231"/>
                <a:gd name="connsiteX23" fmla="*/ 54624 w 4814598"/>
                <a:gd name="connsiteY23" fmla="*/ 1339196 h 4884231"/>
                <a:gd name="connsiteX24" fmla="*/ 2550817 w 4814598"/>
                <a:gd name="connsiteY24" fmla="*/ 0 h 4884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14598" h="4884231">
                  <a:moveTo>
                    <a:pt x="2550817" y="454009"/>
                  </a:moveTo>
                  <a:cubicBezTo>
                    <a:pt x="2255802" y="454009"/>
                    <a:pt x="1956792" y="511396"/>
                    <a:pt x="1662321" y="624807"/>
                  </a:cubicBezTo>
                  <a:cubicBezTo>
                    <a:pt x="1375660" y="735041"/>
                    <a:pt x="1102800" y="897394"/>
                    <a:pt x="873072" y="1094253"/>
                  </a:cubicBezTo>
                  <a:cubicBezTo>
                    <a:pt x="639348" y="1294471"/>
                    <a:pt x="455656" y="1522293"/>
                    <a:pt x="327171" y="1771181"/>
                  </a:cubicBezTo>
                  <a:cubicBezTo>
                    <a:pt x="195872" y="2025607"/>
                    <a:pt x="129223" y="2290658"/>
                    <a:pt x="129223" y="2558977"/>
                  </a:cubicBezTo>
                  <a:cubicBezTo>
                    <a:pt x="129223" y="2829294"/>
                    <a:pt x="235552" y="2987108"/>
                    <a:pt x="456836" y="3290477"/>
                  </a:cubicBezTo>
                  <a:cubicBezTo>
                    <a:pt x="510228" y="3363663"/>
                    <a:pt x="565435" y="3439392"/>
                    <a:pt x="621914" y="3522657"/>
                  </a:cubicBezTo>
                  <a:cubicBezTo>
                    <a:pt x="1053495" y="4158815"/>
                    <a:pt x="1516766" y="4430222"/>
                    <a:pt x="2170902" y="4430222"/>
                  </a:cubicBezTo>
                  <a:cubicBezTo>
                    <a:pt x="2600213" y="4430222"/>
                    <a:pt x="2915205" y="4209119"/>
                    <a:pt x="3346786" y="3871881"/>
                  </a:cubicBezTo>
                  <a:cubicBezTo>
                    <a:pt x="3395002" y="3834198"/>
                    <a:pt x="3443218" y="3796969"/>
                    <a:pt x="3489890" y="3761012"/>
                  </a:cubicBezTo>
                  <a:cubicBezTo>
                    <a:pt x="3742864" y="3565879"/>
                    <a:pt x="3981763" y="3381551"/>
                    <a:pt x="4140757" y="3181424"/>
                  </a:cubicBezTo>
                  <a:cubicBezTo>
                    <a:pt x="4292760" y="2990104"/>
                    <a:pt x="4360589" y="2798149"/>
                    <a:pt x="4360589" y="2558977"/>
                  </a:cubicBezTo>
                  <a:cubicBezTo>
                    <a:pt x="4360589" y="1959594"/>
                    <a:pt x="4185341" y="1420595"/>
                    <a:pt x="3867171" y="1041315"/>
                  </a:cubicBezTo>
                  <a:cubicBezTo>
                    <a:pt x="3711446" y="855807"/>
                    <a:pt x="3524667" y="711614"/>
                    <a:pt x="3312009" y="612822"/>
                  </a:cubicBezTo>
                  <a:cubicBezTo>
                    <a:pt x="3085095" y="507491"/>
                    <a:pt x="2829034" y="454009"/>
                    <a:pt x="2550817" y="454009"/>
                  </a:cubicBezTo>
                  <a:close/>
                  <a:moveTo>
                    <a:pt x="2550817" y="0"/>
                  </a:moveTo>
                  <a:cubicBezTo>
                    <a:pt x="3970050" y="0"/>
                    <a:pt x="4814598" y="1145647"/>
                    <a:pt x="4814598" y="2558977"/>
                  </a:cubicBezTo>
                  <a:cubicBezTo>
                    <a:pt x="4814598" y="3376738"/>
                    <a:pt x="4225839" y="3761193"/>
                    <a:pt x="3626365" y="4229640"/>
                  </a:cubicBezTo>
                  <a:cubicBezTo>
                    <a:pt x="3189699" y="4570874"/>
                    <a:pt x="2769014" y="4884231"/>
                    <a:pt x="2170902" y="4884231"/>
                  </a:cubicBezTo>
                  <a:cubicBezTo>
                    <a:pt x="1283950" y="4884231"/>
                    <a:pt x="708085" y="4458279"/>
                    <a:pt x="246267" y="3777538"/>
                  </a:cubicBezTo>
                  <a:cubicBezTo>
                    <a:pt x="176985" y="3675432"/>
                    <a:pt x="106654" y="3581344"/>
                    <a:pt x="40127" y="3489366"/>
                  </a:cubicBezTo>
                  <a:lnTo>
                    <a:pt x="0" y="3432245"/>
                  </a:lnTo>
                  <a:lnTo>
                    <a:pt x="0" y="1432577"/>
                  </a:lnTo>
                  <a:lnTo>
                    <a:pt x="54624" y="1339196"/>
                  </a:lnTo>
                  <a:cubicBezTo>
                    <a:pt x="578230" y="541497"/>
                    <a:pt x="1569352" y="0"/>
                    <a:pt x="2550817"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29" name="Freeform: Shape 28">
              <a:extLst>
                <a:ext uri="{FF2B5EF4-FFF2-40B4-BE49-F238E27FC236}">
                  <a16:creationId xmlns:a16="http://schemas.microsoft.com/office/drawing/2014/main" id="{0858A699-36FD-4E40-A79C-7B11883C91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96695"/>
              <a:ext cx="4850918" cy="5212025"/>
            </a:xfrm>
            <a:custGeom>
              <a:avLst/>
              <a:gdLst>
                <a:gd name="connsiteX0" fmla="*/ 2244906 w 4850918"/>
                <a:gd name="connsiteY0" fmla="*/ 0 h 5212025"/>
                <a:gd name="connsiteX1" fmla="*/ 4850918 w 4850918"/>
                <a:gd name="connsiteY1" fmla="*/ 2606013 h 5212025"/>
                <a:gd name="connsiteX2" fmla="*/ 2244906 w 4850918"/>
                <a:gd name="connsiteY2" fmla="*/ 5212025 h 5212025"/>
                <a:gd name="connsiteX3" fmla="*/ 83949 w 4850918"/>
                <a:gd name="connsiteY3" fmla="*/ 4063077 h 5212025"/>
                <a:gd name="connsiteX4" fmla="*/ 0 w 4850918"/>
                <a:gd name="connsiteY4" fmla="*/ 3924890 h 5212025"/>
                <a:gd name="connsiteX5" fmla="*/ 0 w 4850918"/>
                <a:gd name="connsiteY5" fmla="*/ 3598606 h 5212025"/>
                <a:gd name="connsiteX6" fmla="*/ 15357 w 4850918"/>
                <a:gd name="connsiteY6" fmla="*/ 3619452 h 5212025"/>
                <a:gd name="connsiteX7" fmla="*/ 107340 w 4850918"/>
                <a:gd name="connsiteY7" fmla="*/ 3738402 h 5212025"/>
                <a:gd name="connsiteX8" fmla="*/ 168177 w 4850918"/>
                <a:gd name="connsiteY8" fmla="*/ 3816401 h 5212025"/>
                <a:gd name="connsiteX9" fmla="*/ 245086 w 4850918"/>
                <a:gd name="connsiteY9" fmla="*/ 3916919 h 5212025"/>
                <a:gd name="connsiteX10" fmla="*/ 284403 w 4850918"/>
                <a:gd name="connsiteY10" fmla="*/ 3970310 h 5212025"/>
                <a:gd name="connsiteX11" fmla="*/ 319634 w 4850918"/>
                <a:gd name="connsiteY11" fmla="*/ 4018253 h 5212025"/>
                <a:gd name="connsiteX12" fmla="*/ 319816 w 4850918"/>
                <a:gd name="connsiteY12" fmla="*/ 4018435 h 5212025"/>
                <a:gd name="connsiteX13" fmla="*/ 319998 w 4850918"/>
                <a:gd name="connsiteY13" fmla="*/ 4018617 h 5212025"/>
                <a:gd name="connsiteX14" fmla="*/ 381652 w 4850918"/>
                <a:gd name="connsiteY14" fmla="*/ 4099884 h 5212025"/>
                <a:gd name="connsiteX15" fmla="*/ 393547 w 4850918"/>
                <a:gd name="connsiteY15" fmla="*/ 4115230 h 5212025"/>
                <a:gd name="connsiteX16" fmla="*/ 399540 w 4850918"/>
                <a:gd name="connsiteY16" fmla="*/ 4122676 h 5212025"/>
                <a:gd name="connsiteX17" fmla="*/ 470547 w 4850918"/>
                <a:gd name="connsiteY17" fmla="*/ 4208756 h 5212025"/>
                <a:gd name="connsiteX18" fmla="*/ 633445 w 4850918"/>
                <a:gd name="connsiteY18" fmla="*/ 4384730 h 5212025"/>
                <a:gd name="connsiteX19" fmla="*/ 997833 w 4850918"/>
                <a:gd name="connsiteY19" fmla="*/ 4677384 h 5212025"/>
                <a:gd name="connsiteX20" fmla="*/ 1198505 w 4850918"/>
                <a:gd name="connsiteY20" fmla="*/ 4786982 h 5212025"/>
                <a:gd name="connsiteX21" fmla="*/ 1198687 w 4850918"/>
                <a:gd name="connsiteY21" fmla="*/ 4787073 h 5212025"/>
                <a:gd name="connsiteX22" fmla="*/ 1198869 w 4850918"/>
                <a:gd name="connsiteY22" fmla="*/ 4787164 h 5212025"/>
                <a:gd name="connsiteX23" fmla="*/ 1410709 w 4850918"/>
                <a:gd name="connsiteY23" fmla="*/ 4869975 h 5212025"/>
                <a:gd name="connsiteX24" fmla="*/ 1631902 w 4850918"/>
                <a:gd name="connsiteY24" fmla="*/ 4927271 h 5212025"/>
                <a:gd name="connsiteX25" fmla="*/ 1744134 w 4850918"/>
                <a:gd name="connsiteY25" fmla="*/ 4946157 h 5212025"/>
                <a:gd name="connsiteX26" fmla="*/ 1856819 w 4850918"/>
                <a:gd name="connsiteY26" fmla="*/ 4958961 h 5212025"/>
                <a:gd name="connsiteX27" fmla="*/ 2090089 w 4850918"/>
                <a:gd name="connsiteY27" fmla="*/ 4969130 h 5212025"/>
                <a:gd name="connsiteX28" fmla="*/ 2101802 w 4850918"/>
                <a:gd name="connsiteY28" fmla="*/ 4969130 h 5212025"/>
                <a:gd name="connsiteX29" fmla="*/ 2117238 w 4850918"/>
                <a:gd name="connsiteY29" fmla="*/ 4969221 h 5212025"/>
                <a:gd name="connsiteX30" fmla="*/ 2147294 w 4850918"/>
                <a:gd name="connsiteY30" fmla="*/ 4968767 h 5212025"/>
                <a:gd name="connsiteX31" fmla="*/ 2147566 w 4850918"/>
                <a:gd name="connsiteY31" fmla="*/ 4968767 h 5212025"/>
                <a:gd name="connsiteX32" fmla="*/ 2147838 w 4850918"/>
                <a:gd name="connsiteY32" fmla="*/ 4968767 h 5212025"/>
                <a:gd name="connsiteX33" fmla="*/ 2176078 w 4850918"/>
                <a:gd name="connsiteY33" fmla="*/ 4968041 h 5212025"/>
                <a:gd name="connsiteX34" fmla="*/ 2204499 w 4850918"/>
                <a:gd name="connsiteY34" fmla="*/ 4966588 h 5212025"/>
                <a:gd name="connsiteX35" fmla="*/ 2315822 w 4850918"/>
                <a:gd name="connsiteY35" fmla="*/ 4956872 h 5212025"/>
                <a:gd name="connsiteX36" fmla="*/ 2746222 w 4850918"/>
                <a:gd name="connsiteY36" fmla="*/ 4840555 h 5212025"/>
                <a:gd name="connsiteX37" fmla="*/ 2950617 w 4850918"/>
                <a:gd name="connsiteY37" fmla="*/ 4739220 h 5212025"/>
                <a:gd name="connsiteX38" fmla="*/ 3148929 w 4850918"/>
                <a:gd name="connsiteY38" fmla="*/ 4615367 h 5212025"/>
                <a:gd name="connsiteX39" fmla="*/ 3342791 w 4850918"/>
                <a:gd name="connsiteY39" fmla="*/ 4474533 h 5212025"/>
                <a:gd name="connsiteX40" fmla="*/ 3438496 w 4850918"/>
                <a:gd name="connsiteY40" fmla="*/ 4399894 h 5212025"/>
                <a:gd name="connsiteX41" fmla="*/ 3536108 w 4850918"/>
                <a:gd name="connsiteY41" fmla="*/ 4321804 h 5212025"/>
                <a:gd name="connsiteX42" fmla="*/ 3700641 w 4850918"/>
                <a:gd name="connsiteY42" fmla="*/ 4192956 h 5212025"/>
                <a:gd name="connsiteX43" fmla="*/ 3927282 w 4850918"/>
                <a:gd name="connsiteY43" fmla="*/ 4014258 h 5212025"/>
                <a:gd name="connsiteX44" fmla="*/ 4279230 w 4850918"/>
                <a:gd name="connsiteY44" fmla="*/ 3693909 h 5212025"/>
                <a:gd name="connsiteX45" fmla="*/ 4424785 w 4850918"/>
                <a:gd name="connsiteY45" fmla="*/ 3517209 h 5212025"/>
                <a:gd name="connsiteX46" fmla="*/ 4539922 w 4850918"/>
                <a:gd name="connsiteY46" fmla="*/ 3324800 h 5212025"/>
                <a:gd name="connsiteX47" fmla="*/ 4660234 w 4850918"/>
                <a:gd name="connsiteY47" fmla="*/ 2893945 h 5212025"/>
                <a:gd name="connsiteX48" fmla="*/ 4667045 w 4850918"/>
                <a:gd name="connsiteY48" fmla="*/ 2779081 h 5212025"/>
                <a:gd name="connsiteX49" fmla="*/ 4667135 w 4850918"/>
                <a:gd name="connsiteY49" fmla="*/ 2774632 h 5212025"/>
                <a:gd name="connsiteX50" fmla="*/ 4667408 w 4850918"/>
                <a:gd name="connsiteY50" fmla="*/ 2719787 h 5212025"/>
                <a:gd name="connsiteX51" fmla="*/ 4667317 w 4850918"/>
                <a:gd name="connsiteY51" fmla="*/ 2702444 h 5212025"/>
                <a:gd name="connsiteX52" fmla="*/ 4666772 w 4850918"/>
                <a:gd name="connsiteY52" fmla="*/ 2658950 h 5212025"/>
                <a:gd name="connsiteX53" fmla="*/ 4654787 w 4850918"/>
                <a:gd name="connsiteY53" fmla="*/ 2416691 h 5212025"/>
                <a:gd name="connsiteX54" fmla="*/ 4581781 w 4850918"/>
                <a:gd name="connsiteY54" fmla="*/ 1936985 h 5212025"/>
                <a:gd name="connsiteX55" fmla="*/ 4435046 w 4850918"/>
                <a:gd name="connsiteY55" fmla="*/ 1474894 h 5212025"/>
                <a:gd name="connsiteX56" fmla="*/ 4386104 w 4850918"/>
                <a:gd name="connsiteY56" fmla="*/ 1364116 h 5212025"/>
                <a:gd name="connsiteX57" fmla="*/ 4331623 w 4850918"/>
                <a:gd name="connsiteY57" fmla="*/ 1255698 h 5212025"/>
                <a:gd name="connsiteX58" fmla="*/ 4206861 w 4850918"/>
                <a:gd name="connsiteY58" fmla="*/ 1048216 h 5212025"/>
                <a:gd name="connsiteX59" fmla="*/ 3895592 w 4850918"/>
                <a:gd name="connsiteY59" fmla="*/ 681922 h 5212025"/>
                <a:gd name="connsiteX60" fmla="*/ 3710356 w 4850918"/>
                <a:gd name="connsiteY60" fmla="*/ 530192 h 5212025"/>
                <a:gd name="connsiteX61" fmla="*/ 3507777 w 4850918"/>
                <a:gd name="connsiteY61" fmla="*/ 403705 h 5212025"/>
                <a:gd name="connsiteX62" fmla="*/ 3065936 w 4850918"/>
                <a:gd name="connsiteY62" fmla="*/ 232543 h 5212025"/>
                <a:gd name="connsiteX63" fmla="*/ 2834573 w 4850918"/>
                <a:gd name="connsiteY63" fmla="*/ 187233 h 5212025"/>
                <a:gd name="connsiteX64" fmla="*/ 2601212 w 4850918"/>
                <a:gd name="connsiteY64" fmla="*/ 166894 h 5212025"/>
                <a:gd name="connsiteX65" fmla="*/ 2499332 w 4850918"/>
                <a:gd name="connsiteY65" fmla="*/ 164715 h 5212025"/>
                <a:gd name="connsiteX66" fmla="*/ 2131857 w 4850918"/>
                <a:gd name="connsiteY66" fmla="*/ 192046 h 5212025"/>
                <a:gd name="connsiteX67" fmla="*/ 1901130 w 4850918"/>
                <a:gd name="connsiteY67" fmla="*/ 237084 h 5212025"/>
                <a:gd name="connsiteX68" fmla="*/ 1674579 w 4850918"/>
                <a:gd name="connsiteY68" fmla="*/ 301553 h 5212025"/>
                <a:gd name="connsiteX69" fmla="*/ 1453477 w 4850918"/>
                <a:gd name="connsiteY69" fmla="*/ 383819 h 5212025"/>
                <a:gd name="connsiteX70" fmla="*/ 1238821 w 4850918"/>
                <a:gd name="connsiteY70" fmla="*/ 483338 h 5212025"/>
                <a:gd name="connsiteX71" fmla="*/ 831666 w 4850918"/>
                <a:gd name="connsiteY71" fmla="*/ 727777 h 5212025"/>
                <a:gd name="connsiteX72" fmla="*/ 735416 w 4850918"/>
                <a:gd name="connsiteY72" fmla="*/ 798148 h 5212025"/>
                <a:gd name="connsiteX73" fmla="*/ 735234 w 4850918"/>
                <a:gd name="connsiteY73" fmla="*/ 798330 h 5212025"/>
                <a:gd name="connsiteX74" fmla="*/ 735053 w 4850918"/>
                <a:gd name="connsiteY74" fmla="*/ 798511 h 5212025"/>
                <a:gd name="connsiteX75" fmla="*/ 695554 w 4850918"/>
                <a:gd name="connsiteY75" fmla="*/ 828748 h 5212025"/>
                <a:gd name="connsiteX76" fmla="*/ 687563 w 4850918"/>
                <a:gd name="connsiteY76" fmla="*/ 835014 h 5212025"/>
                <a:gd name="connsiteX77" fmla="*/ 641254 w 4850918"/>
                <a:gd name="connsiteY77" fmla="*/ 871970 h 5212025"/>
                <a:gd name="connsiteX78" fmla="*/ 461013 w 4850918"/>
                <a:gd name="connsiteY78" fmla="*/ 1030147 h 5212025"/>
                <a:gd name="connsiteX79" fmla="*/ 139938 w 4850918"/>
                <a:gd name="connsiteY79" fmla="*/ 1388360 h 5212025"/>
                <a:gd name="connsiteX80" fmla="*/ 3281 w 4850918"/>
                <a:gd name="connsiteY80" fmla="*/ 1587670 h 5212025"/>
                <a:gd name="connsiteX81" fmla="*/ 0 w 4850918"/>
                <a:gd name="connsiteY81" fmla="*/ 1593348 h 5212025"/>
                <a:gd name="connsiteX82" fmla="*/ 0 w 4850918"/>
                <a:gd name="connsiteY82" fmla="*/ 1287136 h 5212025"/>
                <a:gd name="connsiteX83" fmla="*/ 83949 w 4850918"/>
                <a:gd name="connsiteY83" fmla="*/ 1148949 h 5212025"/>
                <a:gd name="connsiteX84" fmla="*/ 2244906 w 4850918"/>
                <a:gd name="connsiteY84" fmla="*/ 0 h 521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4850918" h="5212025">
                  <a:moveTo>
                    <a:pt x="2244906" y="0"/>
                  </a:moveTo>
                  <a:cubicBezTo>
                    <a:pt x="3684206" y="0"/>
                    <a:pt x="4850918" y="1166713"/>
                    <a:pt x="4850918" y="2606013"/>
                  </a:cubicBezTo>
                  <a:cubicBezTo>
                    <a:pt x="4850918" y="4045313"/>
                    <a:pt x="3684206" y="5212025"/>
                    <a:pt x="2244906" y="5212025"/>
                  </a:cubicBezTo>
                  <a:cubicBezTo>
                    <a:pt x="1345344" y="5212025"/>
                    <a:pt x="552260" y="4756278"/>
                    <a:pt x="83949" y="4063077"/>
                  </a:cubicBezTo>
                  <a:lnTo>
                    <a:pt x="0" y="3924890"/>
                  </a:lnTo>
                  <a:lnTo>
                    <a:pt x="0" y="3598606"/>
                  </a:lnTo>
                  <a:lnTo>
                    <a:pt x="15357" y="3619452"/>
                  </a:lnTo>
                  <a:cubicBezTo>
                    <a:pt x="45413" y="3659314"/>
                    <a:pt x="76921" y="3699539"/>
                    <a:pt x="107340" y="3738402"/>
                  </a:cubicBezTo>
                  <a:cubicBezTo>
                    <a:pt x="127316" y="3763917"/>
                    <a:pt x="148019" y="3790250"/>
                    <a:pt x="168177" y="3816401"/>
                  </a:cubicBezTo>
                  <a:cubicBezTo>
                    <a:pt x="189334" y="3843732"/>
                    <a:pt x="217210" y="3879781"/>
                    <a:pt x="245086" y="3916919"/>
                  </a:cubicBezTo>
                  <a:cubicBezTo>
                    <a:pt x="258343" y="3934443"/>
                    <a:pt x="271600" y="3952695"/>
                    <a:pt x="284403" y="3970310"/>
                  </a:cubicBezTo>
                  <a:cubicBezTo>
                    <a:pt x="296571" y="3987018"/>
                    <a:pt x="308102" y="4002908"/>
                    <a:pt x="319634" y="4018253"/>
                  </a:cubicBezTo>
                  <a:lnTo>
                    <a:pt x="319816" y="4018435"/>
                  </a:lnTo>
                  <a:lnTo>
                    <a:pt x="319998" y="4018617"/>
                  </a:lnTo>
                  <a:cubicBezTo>
                    <a:pt x="339883" y="4045948"/>
                    <a:pt x="361131" y="4073370"/>
                    <a:pt x="381652" y="4099884"/>
                  </a:cubicBezTo>
                  <a:lnTo>
                    <a:pt x="393547" y="4115230"/>
                  </a:lnTo>
                  <a:lnTo>
                    <a:pt x="399540" y="4122676"/>
                  </a:lnTo>
                  <a:cubicBezTo>
                    <a:pt x="422604" y="4151187"/>
                    <a:pt x="446303" y="4180698"/>
                    <a:pt x="470547" y="4208756"/>
                  </a:cubicBezTo>
                  <a:cubicBezTo>
                    <a:pt x="523848" y="4271228"/>
                    <a:pt x="578692" y="4330430"/>
                    <a:pt x="633445" y="4384730"/>
                  </a:cubicBezTo>
                  <a:cubicBezTo>
                    <a:pt x="750035" y="4499776"/>
                    <a:pt x="872708" y="4598296"/>
                    <a:pt x="997833" y="4677384"/>
                  </a:cubicBezTo>
                  <a:cubicBezTo>
                    <a:pt x="1068659" y="4721786"/>
                    <a:pt x="1134218" y="4757653"/>
                    <a:pt x="1198505" y="4786982"/>
                  </a:cubicBezTo>
                  <a:lnTo>
                    <a:pt x="1198687" y="4787073"/>
                  </a:lnTo>
                  <a:lnTo>
                    <a:pt x="1198869" y="4787164"/>
                  </a:lnTo>
                  <a:cubicBezTo>
                    <a:pt x="1264246" y="4817945"/>
                    <a:pt x="1335525" y="4845821"/>
                    <a:pt x="1410709" y="4869975"/>
                  </a:cubicBezTo>
                  <a:cubicBezTo>
                    <a:pt x="1479900" y="4892221"/>
                    <a:pt x="1554358" y="4911562"/>
                    <a:pt x="1631902" y="4927271"/>
                  </a:cubicBezTo>
                  <a:cubicBezTo>
                    <a:pt x="1667588" y="4934353"/>
                    <a:pt x="1705452" y="4940709"/>
                    <a:pt x="1744134" y="4946157"/>
                  </a:cubicBezTo>
                  <a:cubicBezTo>
                    <a:pt x="1780454" y="4951243"/>
                    <a:pt x="1818409" y="4955510"/>
                    <a:pt x="1856819" y="4958961"/>
                  </a:cubicBezTo>
                  <a:cubicBezTo>
                    <a:pt x="1930277" y="4965680"/>
                    <a:pt x="2006551" y="4968949"/>
                    <a:pt x="2090089" y="4969130"/>
                  </a:cubicBezTo>
                  <a:lnTo>
                    <a:pt x="2101802" y="4969130"/>
                  </a:lnTo>
                  <a:cubicBezTo>
                    <a:pt x="2106978" y="4969221"/>
                    <a:pt x="2112063" y="4969221"/>
                    <a:pt x="2117238" y="4969221"/>
                  </a:cubicBezTo>
                  <a:cubicBezTo>
                    <a:pt x="2129678" y="4969221"/>
                    <a:pt x="2138940" y="4969130"/>
                    <a:pt x="2147294" y="4968767"/>
                  </a:cubicBezTo>
                  <a:lnTo>
                    <a:pt x="2147566" y="4968767"/>
                  </a:lnTo>
                  <a:lnTo>
                    <a:pt x="2147838" y="4968767"/>
                  </a:lnTo>
                  <a:lnTo>
                    <a:pt x="2176078" y="4968041"/>
                  </a:lnTo>
                  <a:lnTo>
                    <a:pt x="2204499" y="4966588"/>
                  </a:lnTo>
                  <a:cubicBezTo>
                    <a:pt x="2236824" y="4965135"/>
                    <a:pt x="2271238" y="4962138"/>
                    <a:pt x="2315822" y="4956872"/>
                  </a:cubicBezTo>
                  <a:cubicBezTo>
                    <a:pt x="2460651" y="4939166"/>
                    <a:pt x="2605480" y="4900030"/>
                    <a:pt x="2746222" y="4840555"/>
                  </a:cubicBezTo>
                  <a:cubicBezTo>
                    <a:pt x="2810783" y="4813587"/>
                    <a:pt x="2877613" y="4780444"/>
                    <a:pt x="2950617" y="4739220"/>
                  </a:cubicBezTo>
                  <a:cubicBezTo>
                    <a:pt x="3013452" y="4703989"/>
                    <a:pt x="3078285" y="4663492"/>
                    <a:pt x="3148929" y="4615367"/>
                  </a:cubicBezTo>
                  <a:cubicBezTo>
                    <a:pt x="3207042" y="4575777"/>
                    <a:pt x="3268696" y="4531012"/>
                    <a:pt x="3342791" y="4474533"/>
                  </a:cubicBezTo>
                  <a:cubicBezTo>
                    <a:pt x="3375298" y="4449835"/>
                    <a:pt x="3408077" y="4423956"/>
                    <a:pt x="3438496" y="4399894"/>
                  </a:cubicBezTo>
                  <a:lnTo>
                    <a:pt x="3536108" y="4321804"/>
                  </a:lnTo>
                  <a:cubicBezTo>
                    <a:pt x="3591043" y="4278219"/>
                    <a:pt x="3646795" y="4234907"/>
                    <a:pt x="3700641" y="4192956"/>
                  </a:cubicBezTo>
                  <a:cubicBezTo>
                    <a:pt x="3775643" y="4134571"/>
                    <a:pt x="3853279" y="4074187"/>
                    <a:pt x="3927282" y="4014258"/>
                  </a:cubicBezTo>
                  <a:cubicBezTo>
                    <a:pt x="4077741" y="3892493"/>
                    <a:pt x="4186340" y="3793610"/>
                    <a:pt x="4279230" y="3693909"/>
                  </a:cubicBezTo>
                  <a:cubicBezTo>
                    <a:pt x="4335800" y="3632800"/>
                    <a:pt x="4383471" y="3574959"/>
                    <a:pt x="4424785" y="3517209"/>
                  </a:cubicBezTo>
                  <a:cubicBezTo>
                    <a:pt x="4471367" y="3451559"/>
                    <a:pt x="4508959" y="3388725"/>
                    <a:pt x="4539922" y="3324800"/>
                  </a:cubicBezTo>
                  <a:cubicBezTo>
                    <a:pt x="4604664" y="3192774"/>
                    <a:pt x="4645162" y="3047763"/>
                    <a:pt x="4660234" y="2893945"/>
                  </a:cubicBezTo>
                  <a:cubicBezTo>
                    <a:pt x="4663776" y="2857443"/>
                    <a:pt x="4666046" y="2818671"/>
                    <a:pt x="4667045" y="2779081"/>
                  </a:cubicBezTo>
                  <a:lnTo>
                    <a:pt x="4667135" y="2774632"/>
                  </a:lnTo>
                  <a:cubicBezTo>
                    <a:pt x="4667408" y="2756834"/>
                    <a:pt x="4667680" y="2738583"/>
                    <a:pt x="4667408" y="2719787"/>
                  </a:cubicBezTo>
                  <a:cubicBezTo>
                    <a:pt x="4667408" y="2713976"/>
                    <a:pt x="4667317" y="2708256"/>
                    <a:pt x="4667317" y="2702444"/>
                  </a:cubicBezTo>
                  <a:cubicBezTo>
                    <a:pt x="4667317" y="2688188"/>
                    <a:pt x="4667226" y="2673569"/>
                    <a:pt x="4666772" y="2658950"/>
                  </a:cubicBezTo>
                  <a:cubicBezTo>
                    <a:pt x="4665228" y="2576139"/>
                    <a:pt x="4661142" y="2494599"/>
                    <a:pt x="4654787" y="2416691"/>
                  </a:cubicBezTo>
                  <a:cubicBezTo>
                    <a:pt x="4640531" y="2247618"/>
                    <a:pt x="4616014" y="2086263"/>
                    <a:pt x="4581781" y="1936985"/>
                  </a:cubicBezTo>
                  <a:cubicBezTo>
                    <a:pt x="4544280" y="1773814"/>
                    <a:pt x="4494884" y="1618361"/>
                    <a:pt x="4435046" y="1474894"/>
                  </a:cubicBezTo>
                  <a:cubicBezTo>
                    <a:pt x="4419519" y="1437484"/>
                    <a:pt x="4402993" y="1400164"/>
                    <a:pt x="4386104" y="1364116"/>
                  </a:cubicBezTo>
                  <a:cubicBezTo>
                    <a:pt x="4369578" y="1329248"/>
                    <a:pt x="4351236" y="1292837"/>
                    <a:pt x="4331623" y="1255698"/>
                  </a:cubicBezTo>
                  <a:cubicBezTo>
                    <a:pt x="4294757" y="1186054"/>
                    <a:pt x="4252988" y="1116318"/>
                    <a:pt x="4206861" y="1048216"/>
                  </a:cubicBezTo>
                  <a:cubicBezTo>
                    <a:pt x="4117058" y="913920"/>
                    <a:pt x="4012273" y="790612"/>
                    <a:pt x="3895592" y="681922"/>
                  </a:cubicBezTo>
                  <a:cubicBezTo>
                    <a:pt x="3836662" y="627441"/>
                    <a:pt x="3774281" y="576319"/>
                    <a:pt x="3710356" y="530192"/>
                  </a:cubicBezTo>
                  <a:cubicBezTo>
                    <a:pt x="3642437" y="481795"/>
                    <a:pt x="3574335" y="439299"/>
                    <a:pt x="3507777" y="403705"/>
                  </a:cubicBezTo>
                  <a:cubicBezTo>
                    <a:pt x="3371575" y="329974"/>
                    <a:pt x="3222932" y="272406"/>
                    <a:pt x="3065936" y="232543"/>
                  </a:cubicBezTo>
                  <a:cubicBezTo>
                    <a:pt x="2990933" y="213475"/>
                    <a:pt x="2913116" y="198220"/>
                    <a:pt x="2834573" y="187233"/>
                  </a:cubicBezTo>
                  <a:cubicBezTo>
                    <a:pt x="2758208" y="176610"/>
                    <a:pt x="2679756" y="169799"/>
                    <a:pt x="2601212" y="166894"/>
                  </a:cubicBezTo>
                  <a:cubicBezTo>
                    <a:pt x="2567434" y="165441"/>
                    <a:pt x="2533201" y="164715"/>
                    <a:pt x="2499332" y="164715"/>
                  </a:cubicBezTo>
                  <a:cubicBezTo>
                    <a:pt x="2378294" y="164715"/>
                    <a:pt x="2254531" y="173886"/>
                    <a:pt x="2131857" y="192046"/>
                  </a:cubicBezTo>
                  <a:cubicBezTo>
                    <a:pt x="2052043" y="204304"/>
                    <a:pt x="1974407" y="219468"/>
                    <a:pt x="1901130" y="237084"/>
                  </a:cubicBezTo>
                  <a:cubicBezTo>
                    <a:pt x="1822314" y="256334"/>
                    <a:pt x="1746040" y="278035"/>
                    <a:pt x="1674579" y="301553"/>
                  </a:cubicBezTo>
                  <a:cubicBezTo>
                    <a:pt x="1599849" y="326069"/>
                    <a:pt x="1525483" y="353764"/>
                    <a:pt x="1453477" y="383819"/>
                  </a:cubicBezTo>
                  <a:cubicBezTo>
                    <a:pt x="1381199" y="414147"/>
                    <a:pt x="1309011" y="447653"/>
                    <a:pt x="1238821" y="483338"/>
                  </a:cubicBezTo>
                  <a:cubicBezTo>
                    <a:pt x="1097715" y="555162"/>
                    <a:pt x="960695" y="637338"/>
                    <a:pt x="831666" y="727777"/>
                  </a:cubicBezTo>
                  <a:cubicBezTo>
                    <a:pt x="805061" y="746573"/>
                    <a:pt x="770102" y="771543"/>
                    <a:pt x="735416" y="798148"/>
                  </a:cubicBezTo>
                  <a:lnTo>
                    <a:pt x="735234" y="798330"/>
                  </a:lnTo>
                  <a:lnTo>
                    <a:pt x="735053" y="798511"/>
                  </a:lnTo>
                  <a:cubicBezTo>
                    <a:pt x="721796" y="808318"/>
                    <a:pt x="708448" y="818669"/>
                    <a:pt x="695554" y="828748"/>
                  </a:cubicBezTo>
                  <a:lnTo>
                    <a:pt x="687563" y="835014"/>
                  </a:lnTo>
                  <a:cubicBezTo>
                    <a:pt x="670765" y="847817"/>
                    <a:pt x="654784" y="860892"/>
                    <a:pt x="641254" y="871970"/>
                  </a:cubicBezTo>
                  <a:cubicBezTo>
                    <a:pt x="574061" y="926996"/>
                    <a:pt x="515131" y="978753"/>
                    <a:pt x="461013" y="1030147"/>
                  </a:cubicBezTo>
                  <a:cubicBezTo>
                    <a:pt x="343152" y="1141288"/>
                    <a:pt x="235189" y="1261782"/>
                    <a:pt x="139938" y="1388360"/>
                  </a:cubicBezTo>
                  <a:cubicBezTo>
                    <a:pt x="90632" y="1453919"/>
                    <a:pt x="44596" y="1521021"/>
                    <a:pt x="3281" y="1587670"/>
                  </a:cubicBezTo>
                  <a:lnTo>
                    <a:pt x="0" y="1593348"/>
                  </a:lnTo>
                  <a:lnTo>
                    <a:pt x="0" y="1287136"/>
                  </a:lnTo>
                  <a:lnTo>
                    <a:pt x="83949" y="1148949"/>
                  </a:lnTo>
                  <a:cubicBezTo>
                    <a:pt x="552260" y="455747"/>
                    <a:pt x="1345344" y="0"/>
                    <a:pt x="2244906"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p:cNvSpPr>
            <a:spLocks noGrp="1"/>
          </p:cNvSpPr>
          <p:nvPr>
            <p:ph idx="1"/>
          </p:nvPr>
        </p:nvSpPr>
        <p:spPr>
          <a:xfrm>
            <a:off x="4955458" y="1593390"/>
            <a:ext cx="6112694" cy="4467582"/>
          </a:xfrm>
        </p:spPr>
        <p:txBody>
          <a:bodyPr anchor="ctr">
            <a:normAutofit/>
          </a:bodyPr>
          <a:lstStyle/>
          <a:p>
            <a:r>
              <a:rPr lang="en-US" sz="1800" b="1" i="1" dirty="0"/>
              <a:t>Verify the result</a:t>
            </a:r>
          </a:p>
          <a:p>
            <a:pPr marL="0" indent="0">
              <a:buNone/>
            </a:pPr>
            <a:r>
              <a:rPr lang="en-US" sz="1800" i="1" dirty="0"/>
              <a:t>Ensure verification of your analysis in line with the data you are capturing. Benchmarking may also be included here. In cases where results are being reported to external audiences or are supporting significant decisions, independent assurance may be required.</a:t>
            </a:r>
          </a:p>
          <a:p>
            <a:pPr marL="0" indent="0">
              <a:buNone/>
            </a:pPr>
            <a:endParaRPr lang="en-US" sz="1800" i="1" dirty="0"/>
          </a:p>
          <a:p>
            <a:r>
              <a:rPr lang="en-US" sz="1800" b="1" i="1" dirty="0"/>
              <a:t>Be responsive</a:t>
            </a:r>
          </a:p>
          <a:p>
            <a:pPr marL="0" indent="0">
              <a:buNone/>
            </a:pPr>
            <a:r>
              <a:rPr lang="en-US" sz="1800" i="1" dirty="0"/>
              <a:t>In other words, what are you going to do with the findings? How is it going to help your work &amp; stakeholders going forward</a:t>
            </a:r>
          </a:p>
          <a:p>
            <a:pPr marL="0" indent="0">
              <a:buNone/>
            </a:pPr>
            <a:endParaRPr lang="en-US" sz="1800" i="1" dirty="0"/>
          </a:p>
          <a:p>
            <a:pPr marL="0" indent="0">
              <a:buNone/>
            </a:pPr>
            <a:r>
              <a:rPr lang="en-US" sz="1800" b="1" i="1" dirty="0"/>
              <a:t>Social Return on Investment (SROI) is a framework which applies to all of the Eight Principles to account for social value</a:t>
            </a:r>
            <a:r>
              <a:rPr lang="en-US" sz="1800" i="1" dirty="0"/>
              <a:t>.</a:t>
            </a:r>
          </a:p>
          <a:p>
            <a:pPr marL="0" indent="0">
              <a:buNone/>
            </a:pPr>
            <a:endParaRPr lang="en-GB" sz="1100" dirty="0">
              <a:solidFill>
                <a:schemeClr val="tx2"/>
              </a:solidFill>
            </a:endParaRPr>
          </a:p>
        </p:txBody>
      </p:sp>
    </p:spTree>
    <p:extLst>
      <p:ext uri="{BB962C8B-B14F-4D97-AF65-F5344CB8AC3E}">
        <p14:creationId xmlns:p14="http://schemas.microsoft.com/office/powerpoint/2010/main" val="1924954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4492</Words>
  <Application>Microsoft Office PowerPoint</Application>
  <PresentationFormat>Widescreen</PresentationFormat>
  <Paragraphs>240</Paragraphs>
  <Slides>34</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Meiryo</vt:lpstr>
      <vt:lpstr>-apple-system</vt:lpstr>
      <vt:lpstr>Arial</vt:lpstr>
      <vt:lpstr>Calibri</vt:lpstr>
      <vt:lpstr>Calibri Light</vt:lpstr>
      <vt:lpstr>Lato Light</vt:lpstr>
      <vt:lpstr>Trade Gothic LT Pro</vt:lpstr>
      <vt:lpstr>Office Theme</vt:lpstr>
      <vt:lpstr>Social Value &amp; Funding Applications</vt:lpstr>
      <vt:lpstr>Why is Social Value suddenly a “thing”? </vt:lpstr>
      <vt:lpstr>What is Social Value? </vt:lpstr>
      <vt:lpstr>How Social Value UK defines it? </vt:lpstr>
      <vt:lpstr>Why is Social Value important? </vt:lpstr>
      <vt:lpstr>PowerPoint Presentation</vt:lpstr>
      <vt:lpstr>What are the principles of Social Value</vt:lpstr>
      <vt:lpstr>What are the principles of Social Value</vt:lpstr>
      <vt:lpstr>What are the principles of Social Value</vt:lpstr>
      <vt:lpstr>The Principles and SROI</vt:lpstr>
      <vt:lpstr>SROI</vt:lpstr>
      <vt:lpstr>The Stages in an SROI Analysis</vt:lpstr>
      <vt:lpstr>The Stages in an SROI Analysis</vt:lpstr>
      <vt:lpstr>How SROI can help you</vt:lpstr>
      <vt:lpstr>PowerPoint Presentation</vt:lpstr>
      <vt:lpstr>Where to Start?</vt:lpstr>
      <vt:lpstr>Where to start? </vt:lpstr>
      <vt:lpstr> So many methods and tools!</vt:lpstr>
      <vt:lpstr>PowerPoint Presentation</vt:lpstr>
      <vt:lpstr>What is the Social Value Engine?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Community Finance Ireland</vt:lpstr>
      <vt:lpstr>PowerPoint Presentation</vt:lpstr>
      <vt:lpstr>What SVE offers</vt:lpstr>
      <vt:lpstr>Contact Details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Social Value?</dc:title>
  <dc:creator>Conor McGale</dc:creator>
  <cp:lastModifiedBy>Conor McGale</cp:lastModifiedBy>
  <cp:revision>3</cp:revision>
  <dcterms:created xsi:type="dcterms:W3CDTF">2023-06-08T15:57:20Z</dcterms:created>
  <dcterms:modified xsi:type="dcterms:W3CDTF">2023-10-14T14:47:59Z</dcterms:modified>
</cp:coreProperties>
</file>